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1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912E4C-5889-48AE-A0BA-B7C9B3C6082D}">
  <a:tblStyle styleId="{04912E4C-5889-48AE-A0BA-B7C9B3C6082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4"/>
  </p:normalViewPr>
  <p:slideViewPr>
    <p:cSldViewPr snapToGrid="0">
      <p:cViewPr varScale="1">
        <p:scale>
          <a:sx n="139" d="100"/>
          <a:sy n="139" d="100"/>
        </p:scale>
        <p:origin x="768" y="168"/>
      </p:cViewPr>
      <p:guideLst>
        <p:guide orient="horz" pos="151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4c941d547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344c941d547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62bd879b6a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62bd879b6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713663131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713663131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708e55dc2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708e55dc2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44c941d547_5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44c941d547_5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71a467fc8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71a467fc8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37add77b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637add77b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63800d0988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63800d0988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3800d0988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63800d0988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63800d0988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63800d0988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3800d0988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3800d0988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44c941d547_4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44c941d547_4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637add77b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637add77b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44f559ebdd_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44f559ebdd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3d5c711d6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3d5c711d6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44f559ebdd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44f559ebdd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712d72a06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12d72a06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638966b03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638966b03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712d72a06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712d72a0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637add77b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637add77b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63800d0988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63800d0988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63800d0988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63800d0988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44c941d547_5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44c941d547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638966b037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638966b03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637add77be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637add77b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712d72a061_6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712d72a061_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44c941d547_5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44c941d547_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3d5c711d6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3d5c711d6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3d5c711d6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3d5c711d6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3d5c711d6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3d5c711d6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pic>
        <p:nvPicPr>
          <p:cNvPr id="54" name="Google Shape;54;p13" title="blue-earth-horizon-universe-hd-wallpaper-1366x768.jpg"/>
          <p:cNvPicPr preferRelativeResize="0"/>
          <p:nvPr/>
        </p:nvPicPr>
        <p:blipFill>
          <a:blip r:embed="rId3">
            <a:alphaModFix amt="41000"/>
          </a:blip>
          <a:stretch>
            <a:fillRect/>
          </a:stretch>
        </p:blipFill>
        <p:spPr>
          <a:xfrm>
            <a:off x="0" y="-22550"/>
            <a:ext cx="9186350" cy="5164800"/>
          </a:xfrm>
          <a:prstGeom prst="rect">
            <a:avLst/>
          </a:prstGeom>
          <a:noFill/>
          <a:ln>
            <a:noFill/>
          </a:ln>
        </p:spPr>
      </p:pic>
      <p:sp>
        <p:nvSpPr>
          <p:cNvPr id="55" name="Google Shape;55;p13"/>
          <p:cNvSpPr/>
          <p:nvPr/>
        </p:nvSpPr>
        <p:spPr>
          <a:xfrm>
            <a:off x="1177525" y="1063125"/>
            <a:ext cx="6831300" cy="2492700"/>
          </a:xfrm>
          <a:prstGeom prst="rect">
            <a:avLst/>
          </a:prstGeom>
          <a:solidFill>
            <a:srgbClr val="E9E8E8">
              <a:alpha val="23130"/>
            </a:srgbClr>
          </a:solidFill>
          <a:ln>
            <a:noFill/>
          </a:ln>
          <a:effectLst>
            <a:outerShdw blurRad="1271588" algn="bl" rotWithShape="0">
              <a:srgbClr val="00000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56;p13"/>
          <p:cNvSpPr txBox="1"/>
          <p:nvPr/>
        </p:nvSpPr>
        <p:spPr>
          <a:xfrm>
            <a:off x="1231975" y="1200325"/>
            <a:ext cx="6722400" cy="1469100"/>
          </a:xfrm>
          <a:prstGeom prst="rect">
            <a:avLst/>
          </a:prstGeom>
          <a:noFill/>
          <a:ln>
            <a:noFill/>
          </a:ln>
        </p:spPr>
        <p:txBody>
          <a:bodyPr spcFirstLastPara="1" wrap="square" lIns="65425" tIns="65425" rIns="65425" bIns="65425" anchor="b" anchorCtr="0">
            <a:noAutofit/>
          </a:bodyPr>
          <a:lstStyle/>
          <a:p>
            <a:pPr marL="0" lvl="0" indent="0" algn="ctr" rtl="0">
              <a:spcBef>
                <a:spcPts val="0"/>
              </a:spcBef>
              <a:spcAft>
                <a:spcPts val="0"/>
              </a:spcAft>
              <a:buSzPts val="1018"/>
              <a:buNone/>
            </a:pPr>
            <a:r>
              <a:rPr lang="en" sz="3742" b="1">
                <a:solidFill>
                  <a:schemeClr val="lt1"/>
                </a:solidFill>
                <a:latin typeface="Georgia"/>
                <a:ea typeface="Georgia"/>
                <a:cs typeface="Georgia"/>
                <a:sym typeface="Georgia"/>
              </a:rPr>
              <a:t>A Toolset for Dynamic </a:t>
            </a:r>
            <a:endParaRPr sz="3742" b="1">
              <a:solidFill>
                <a:schemeClr val="lt1"/>
              </a:solidFill>
              <a:latin typeface="Georgia"/>
              <a:ea typeface="Georgia"/>
              <a:cs typeface="Georgia"/>
              <a:sym typeface="Georgia"/>
            </a:endParaRPr>
          </a:p>
          <a:p>
            <a:pPr marL="0" lvl="0" indent="0" algn="ctr" rtl="0">
              <a:spcBef>
                <a:spcPts val="0"/>
              </a:spcBef>
              <a:spcAft>
                <a:spcPts val="0"/>
              </a:spcAft>
              <a:buSzPts val="1018"/>
              <a:buNone/>
            </a:pPr>
            <a:r>
              <a:rPr lang="en" sz="3742" b="1">
                <a:solidFill>
                  <a:schemeClr val="lt1"/>
                </a:solidFill>
                <a:latin typeface="Georgia"/>
                <a:ea typeface="Georgia"/>
                <a:cs typeface="Georgia"/>
                <a:sym typeface="Georgia"/>
              </a:rPr>
              <a:t>Assessment of Capabilities</a:t>
            </a:r>
            <a:endParaRPr sz="3742" b="1">
              <a:solidFill>
                <a:schemeClr val="lt1"/>
              </a:solidFill>
              <a:latin typeface="Georgia"/>
              <a:ea typeface="Georgia"/>
              <a:cs typeface="Georgia"/>
              <a:sym typeface="Georgia"/>
            </a:endParaRPr>
          </a:p>
        </p:txBody>
      </p:sp>
      <p:sp>
        <p:nvSpPr>
          <p:cNvPr id="57" name="Google Shape;57;p13"/>
          <p:cNvSpPr txBox="1"/>
          <p:nvPr/>
        </p:nvSpPr>
        <p:spPr>
          <a:xfrm>
            <a:off x="1544113" y="2824099"/>
            <a:ext cx="6098100" cy="567300"/>
          </a:xfrm>
          <a:prstGeom prst="rect">
            <a:avLst/>
          </a:prstGeom>
          <a:noFill/>
          <a:ln>
            <a:noFill/>
          </a:ln>
        </p:spPr>
        <p:txBody>
          <a:bodyPr spcFirstLastPara="1" wrap="square" lIns="65425" tIns="65425" rIns="65425" bIns="65425" anchor="t" anchorCtr="0">
            <a:noAutofit/>
          </a:bodyPr>
          <a:lstStyle/>
          <a:p>
            <a:pPr marL="0" lvl="0" indent="0" algn="ctr" rtl="0">
              <a:lnSpc>
                <a:spcPct val="80000"/>
              </a:lnSpc>
              <a:spcBef>
                <a:spcPts val="0"/>
              </a:spcBef>
              <a:spcAft>
                <a:spcPts val="0"/>
              </a:spcAft>
              <a:buSzPts val="605"/>
              <a:buNone/>
            </a:pPr>
            <a:r>
              <a:rPr lang="en" sz="1502">
                <a:solidFill>
                  <a:schemeClr val="lt1"/>
                </a:solidFill>
                <a:latin typeface="Georgia"/>
                <a:ea typeface="Georgia"/>
                <a:cs typeface="Georgia"/>
                <a:sym typeface="Georgia"/>
              </a:rPr>
              <a:t>By Christian Mundreanu</a:t>
            </a:r>
            <a:endParaRPr sz="1502">
              <a:solidFill>
                <a:schemeClr val="lt1"/>
              </a:solidFill>
              <a:latin typeface="Georgia"/>
              <a:ea typeface="Georgia"/>
              <a:cs typeface="Georgia"/>
              <a:sym typeface="Georgia"/>
            </a:endParaRPr>
          </a:p>
          <a:p>
            <a:pPr marL="0" lvl="0" indent="0" algn="ctr" rtl="0">
              <a:lnSpc>
                <a:spcPct val="80000"/>
              </a:lnSpc>
              <a:spcBef>
                <a:spcPts val="0"/>
              </a:spcBef>
              <a:spcAft>
                <a:spcPts val="0"/>
              </a:spcAft>
              <a:buSzPts val="605"/>
              <a:buNone/>
            </a:pPr>
            <a:endParaRPr sz="1502">
              <a:solidFill>
                <a:schemeClr val="lt1"/>
              </a:solidFill>
              <a:latin typeface="Georgia"/>
              <a:ea typeface="Georgia"/>
              <a:cs typeface="Georgia"/>
              <a:sym typeface="Georgia"/>
            </a:endParaRPr>
          </a:p>
          <a:p>
            <a:pPr marL="0" lvl="0" indent="0" algn="ctr" rtl="0">
              <a:lnSpc>
                <a:spcPct val="80000"/>
              </a:lnSpc>
              <a:spcBef>
                <a:spcPts val="0"/>
              </a:spcBef>
              <a:spcAft>
                <a:spcPts val="0"/>
              </a:spcAft>
              <a:buSzPts val="605"/>
              <a:buNone/>
            </a:pPr>
            <a:r>
              <a:rPr lang="en" sz="1502">
                <a:solidFill>
                  <a:schemeClr val="lt1"/>
                </a:solidFill>
                <a:latin typeface="Georgia"/>
                <a:ea typeface="Georgia"/>
                <a:cs typeface="Georgia"/>
                <a:sym typeface="Georgia"/>
              </a:rPr>
              <a:t>Mentors: Larry Ullom &amp; Sam Brown</a:t>
            </a:r>
            <a:endParaRPr sz="1502">
              <a:solidFill>
                <a:schemeClr val="lt1"/>
              </a:solidFill>
              <a:latin typeface="Georgia"/>
              <a:ea typeface="Georgia"/>
              <a:cs typeface="Georgia"/>
              <a:sym typeface="Georgia"/>
            </a:endParaRPr>
          </a:p>
        </p:txBody>
      </p:sp>
      <p:pic>
        <p:nvPicPr>
          <p:cNvPr id="58" name="Google Shape;58;p13" title="NASA-Logo-Large.png"/>
          <p:cNvPicPr preferRelativeResize="0"/>
          <p:nvPr/>
        </p:nvPicPr>
        <p:blipFill>
          <a:blip r:embed="rId4">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1A2F"/>
        </a:solidFill>
        <a:effectLst/>
      </p:bgPr>
    </p:bg>
    <p:spTree>
      <p:nvGrpSpPr>
        <p:cNvPr id="1" name="Shape 161"/>
        <p:cNvGrpSpPr/>
        <p:nvPr/>
      </p:nvGrpSpPr>
      <p:grpSpPr>
        <a:xfrm>
          <a:off x="0" y="0"/>
          <a:ext cx="0" cy="0"/>
          <a:chOff x="0" y="0"/>
          <a:chExt cx="0" cy="0"/>
        </a:xfrm>
      </p:grpSpPr>
      <p:sp>
        <p:nvSpPr>
          <p:cNvPr id="162" name="Google Shape;162;p22"/>
          <p:cNvSpPr/>
          <p:nvPr/>
        </p:nvSpPr>
        <p:spPr>
          <a:xfrm>
            <a:off x="0" y="0"/>
            <a:ext cx="51114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Georgia"/>
              <a:ea typeface="Georgia"/>
              <a:cs typeface="Georgia"/>
              <a:sym typeface="Georgia"/>
            </a:endParaRPr>
          </a:p>
        </p:txBody>
      </p:sp>
      <p:pic>
        <p:nvPicPr>
          <p:cNvPr id="163" name="Google Shape;163;p22"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164" name="Google Shape;164;p22"/>
          <p:cNvSpPr txBox="1"/>
          <p:nvPr/>
        </p:nvSpPr>
        <p:spPr>
          <a:xfrm>
            <a:off x="667925" y="172650"/>
            <a:ext cx="4260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u="sng">
                <a:solidFill>
                  <a:schemeClr val="dk1"/>
                </a:solidFill>
                <a:latin typeface="Georgia"/>
                <a:ea typeface="Georgia"/>
                <a:cs typeface="Georgia"/>
                <a:sym typeface="Georgia"/>
              </a:rPr>
              <a:t>Environment 4: Full System Simulation</a:t>
            </a:r>
            <a:endParaRPr sz="1600">
              <a:latin typeface="Georgia"/>
              <a:ea typeface="Georgia"/>
              <a:cs typeface="Georgia"/>
              <a:sym typeface="Georgia"/>
            </a:endParaRPr>
          </a:p>
        </p:txBody>
      </p:sp>
      <p:sp>
        <p:nvSpPr>
          <p:cNvPr id="165" name="Google Shape;165;p22"/>
          <p:cNvSpPr txBox="1"/>
          <p:nvPr/>
        </p:nvSpPr>
        <p:spPr>
          <a:xfrm>
            <a:off x="425250" y="966975"/>
            <a:ext cx="42609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Georgia"/>
              <a:ea typeface="Georgia"/>
              <a:cs typeface="Georgia"/>
              <a:sym typeface="Georgia"/>
            </a:endParaRPr>
          </a:p>
          <a:p>
            <a:pPr marL="457200" lvl="0" indent="-330200" algn="l" rtl="0">
              <a:spcBef>
                <a:spcPts val="0"/>
              </a:spcBef>
              <a:spcAft>
                <a:spcPts val="0"/>
              </a:spcAft>
              <a:buSzPts val="1600"/>
              <a:buFont typeface="Georgia"/>
              <a:buChar char="●"/>
            </a:pPr>
            <a:r>
              <a:rPr lang="en" sz="1600">
                <a:latin typeface="Georgia"/>
                <a:ea typeface="Georgia"/>
                <a:cs typeface="Georgia"/>
                <a:sym typeface="Georgia"/>
              </a:rPr>
              <a:t>Executes </a:t>
            </a:r>
            <a:r>
              <a:rPr lang="en" sz="1600" b="1">
                <a:latin typeface="Georgia"/>
                <a:ea typeface="Georgia"/>
                <a:cs typeface="Georgia"/>
                <a:sym typeface="Georgia"/>
              </a:rPr>
              <a:t>complete FSW stack </a:t>
            </a:r>
            <a:r>
              <a:rPr lang="en" sz="1600">
                <a:latin typeface="Georgia"/>
                <a:ea typeface="Georgia"/>
                <a:cs typeface="Georgia"/>
                <a:sym typeface="Georgia"/>
              </a:rPr>
              <a:t>with all component models, middleware, ground tools, and </a:t>
            </a:r>
            <a:r>
              <a:rPr lang="en" sz="1600">
                <a:solidFill>
                  <a:schemeClr val="dk1"/>
                </a:solidFill>
                <a:latin typeface="Georgia"/>
                <a:ea typeface="Georgia"/>
                <a:cs typeface="Georgia"/>
                <a:sym typeface="Georgia"/>
              </a:rPr>
              <a:t>an orbital simulator</a:t>
            </a:r>
            <a:br>
              <a:rPr lang="en" sz="1600">
                <a:latin typeface="Georgia"/>
                <a:ea typeface="Georgia"/>
                <a:cs typeface="Georgia"/>
                <a:sym typeface="Georgia"/>
              </a:rPr>
            </a:br>
            <a:endParaRPr sz="1600">
              <a:latin typeface="Georgia"/>
              <a:ea typeface="Georgia"/>
              <a:cs typeface="Georgia"/>
              <a:sym typeface="Georgia"/>
            </a:endParaRPr>
          </a:p>
          <a:p>
            <a:pPr marL="457200" lvl="0" indent="-330200" algn="l" rtl="0">
              <a:spcBef>
                <a:spcPts val="0"/>
              </a:spcBef>
              <a:spcAft>
                <a:spcPts val="0"/>
              </a:spcAft>
              <a:buSzPts val="1600"/>
              <a:buFont typeface="Georgia"/>
              <a:buChar char="●"/>
            </a:pPr>
            <a:r>
              <a:rPr lang="en" sz="1600">
                <a:latin typeface="Georgia"/>
                <a:ea typeface="Georgia"/>
                <a:cs typeface="Georgia"/>
                <a:sym typeface="Georgia"/>
              </a:rPr>
              <a:t>Enables </a:t>
            </a:r>
            <a:r>
              <a:rPr lang="en" sz="1600" b="1">
                <a:latin typeface="Georgia"/>
                <a:ea typeface="Georgia"/>
                <a:cs typeface="Georgia"/>
                <a:sym typeface="Georgia"/>
              </a:rPr>
              <a:t>full integration</a:t>
            </a:r>
            <a:r>
              <a:rPr lang="en" sz="1600">
                <a:latin typeface="Georgia"/>
                <a:ea typeface="Georgia"/>
                <a:cs typeface="Georgia"/>
                <a:sym typeface="Georgia"/>
              </a:rPr>
              <a:t> and </a:t>
            </a:r>
            <a:r>
              <a:rPr lang="en" sz="1600" b="1">
                <a:latin typeface="Georgia"/>
                <a:ea typeface="Georgia"/>
                <a:cs typeface="Georgia"/>
                <a:sym typeface="Georgia"/>
              </a:rPr>
              <a:t>end-to-end system testing</a:t>
            </a:r>
            <a:r>
              <a:rPr lang="en" sz="1600">
                <a:latin typeface="Georgia"/>
                <a:ea typeface="Georgia"/>
                <a:cs typeface="Georgia"/>
                <a:sym typeface="Georgia"/>
              </a:rPr>
              <a:t>, closely mirroring actual flight</a:t>
            </a:r>
            <a:br>
              <a:rPr lang="en" sz="1600">
                <a:latin typeface="Georgia"/>
                <a:ea typeface="Georgia"/>
                <a:cs typeface="Georgia"/>
                <a:sym typeface="Georgia"/>
              </a:rPr>
            </a:br>
            <a:endParaRPr sz="1600">
              <a:latin typeface="Georgia"/>
              <a:ea typeface="Georgia"/>
              <a:cs typeface="Georgia"/>
              <a:sym typeface="Georgia"/>
            </a:endParaRPr>
          </a:p>
          <a:p>
            <a:pPr marL="457200" lvl="0" indent="-330200" algn="l" rtl="0">
              <a:spcBef>
                <a:spcPts val="0"/>
              </a:spcBef>
              <a:spcAft>
                <a:spcPts val="0"/>
              </a:spcAft>
              <a:buSzPts val="1600"/>
              <a:buFont typeface="Georgia"/>
              <a:buChar char="●"/>
            </a:pPr>
            <a:r>
              <a:rPr lang="en" sz="1600">
                <a:latin typeface="Georgia"/>
                <a:ea typeface="Georgia"/>
                <a:cs typeface="Georgia"/>
                <a:sym typeface="Georgia"/>
              </a:rPr>
              <a:t>Operates within a full simulation infrastructure, no longer driven by standalone code execution</a:t>
            </a:r>
            <a:br>
              <a:rPr lang="en" sz="1600">
                <a:latin typeface="Georgia"/>
                <a:ea typeface="Georgia"/>
                <a:cs typeface="Georgia"/>
                <a:sym typeface="Georgia"/>
              </a:rPr>
            </a:br>
            <a:endParaRPr sz="1600">
              <a:latin typeface="Georgia"/>
              <a:ea typeface="Georgia"/>
              <a:cs typeface="Georgia"/>
              <a:sym typeface="Georgia"/>
            </a:endParaRPr>
          </a:p>
          <a:p>
            <a:pPr marL="457200" lvl="0" indent="0" algn="l" rtl="0">
              <a:spcBef>
                <a:spcPts val="0"/>
              </a:spcBef>
              <a:spcAft>
                <a:spcPts val="0"/>
              </a:spcAft>
              <a:buNone/>
            </a:pPr>
            <a:endParaRPr sz="1600">
              <a:latin typeface="Georgia"/>
              <a:ea typeface="Georgia"/>
              <a:cs typeface="Georgia"/>
              <a:sym typeface="Georgia"/>
            </a:endParaRPr>
          </a:p>
          <a:p>
            <a:pPr marL="457200" lvl="0" indent="0" algn="l" rtl="0">
              <a:spcBef>
                <a:spcPts val="0"/>
              </a:spcBef>
              <a:spcAft>
                <a:spcPts val="0"/>
              </a:spcAft>
              <a:buNone/>
            </a:pPr>
            <a:endParaRPr sz="1600">
              <a:latin typeface="Georgia"/>
              <a:ea typeface="Georgia"/>
              <a:cs typeface="Georgia"/>
              <a:sym typeface="Georgia"/>
            </a:endParaRPr>
          </a:p>
        </p:txBody>
      </p:sp>
      <p:sp>
        <p:nvSpPr>
          <p:cNvPr id="166" name="Google Shape;166;p22"/>
          <p:cNvSpPr txBox="1"/>
          <p:nvPr/>
        </p:nvSpPr>
        <p:spPr>
          <a:xfrm>
            <a:off x="6464079" y="4114914"/>
            <a:ext cx="1506900" cy="159900"/>
          </a:xfrm>
          <a:prstGeom prst="rect">
            <a:avLst/>
          </a:prstGeom>
          <a:noFill/>
          <a:ln>
            <a:noFill/>
          </a:ln>
        </p:spPr>
        <p:txBody>
          <a:bodyPr spcFirstLastPara="1" wrap="square" lIns="115200" tIns="115200" rIns="115200" bIns="115200" anchor="ctr" anchorCtr="0">
            <a:noAutofit/>
          </a:bodyPr>
          <a:lstStyle/>
          <a:p>
            <a:pPr marL="0" lvl="0" indent="0" algn="ctr" rtl="0">
              <a:spcBef>
                <a:spcPts val="0"/>
              </a:spcBef>
              <a:spcAft>
                <a:spcPts val="0"/>
              </a:spcAft>
              <a:buNone/>
            </a:pPr>
            <a:r>
              <a:rPr lang="en" sz="1008" i="1">
                <a:solidFill>
                  <a:schemeClr val="lt1"/>
                </a:solidFill>
              </a:rPr>
              <a:t>NOS3 Launcher</a:t>
            </a:r>
            <a:endParaRPr sz="1008" i="1">
              <a:solidFill>
                <a:schemeClr val="lt1"/>
              </a:solidFill>
            </a:endParaRPr>
          </a:p>
        </p:txBody>
      </p:sp>
      <p:pic>
        <p:nvPicPr>
          <p:cNvPr id="167" name="Google Shape;167;p22" title="Screenshot 2025-07-24 at 1.49.29 PM.png"/>
          <p:cNvPicPr preferRelativeResize="0"/>
          <p:nvPr/>
        </p:nvPicPr>
        <p:blipFill>
          <a:blip r:embed="rId4">
            <a:alphaModFix/>
          </a:blip>
          <a:stretch>
            <a:fillRect/>
          </a:stretch>
        </p:blipFill>
        <p:spPr>
          <a:xfrm>
            <a:off x="6258725" y="868675"/>
            <a:ext cx="1917576" cy="3187663"/>
          </a:xfrm>
          <a:prstGeom prst="rect">
            <a:avLst/>
          </a:prstGeom>
          <a:noFill/>
          <a:ln w="24000" cap="flat" cmpd="sng">
            <a:solidFill>
              <a:srgbClr val="EFEFEF"/>
            </a:solidFill>
            <a:prstDash val="solid"/>
            <a:round/>
            <a:headEnd type="none" w="sm" len="sm"/>
            <a:tailEnd type="none" w="sm" len="sm"/>
          </a:ln>
        </p:spPr>
      </p:pic>
      <p:sp>
        <p:nvSpPr>
          <p:cNvPr id="168" name="Google Shape;168;p22"/>
          <p:cNvSpPr txBox="1"/>
          <p:nvPr/>
        </p:nvSpPr>
        <p:spPr>
          <a:xfrm>
            <a:off x="401250" y="4199475"/>
            <a:ext cx="4308900" cy="64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Georgia"/>
                <a:ea typeface="Georgia"/>
                <a:cs typeface="Georgia"/>
                <a:sym typeface="Georgia"/>
              </a:rPr>
              <a:t>Note: Highest fidelity obtainable in my project; the next highest would be </a:t>
            </a:r>
            <a:r>
              <a:rPr lang="en" sz="1000" b="1" i="1">
                <a:latin typeface="Georgia"/>
                <a:ea typeface="Georgia"/>
                <a:cs typeface="Georgia"/>
                <a:sym typeface="Georgia"/>
              </a:rPr>
              <a:t>emulation, </a:t>
            </a:r>
            <a:r>
              <a:rPr lang="en" sz="1000" i="1">
                <a:latin typeface="Georgia"/>
                <a:ea typeface="Georgia"/>
                <a:cs typeface="Georgia"/>
                <a:sym typeface="Georgia"/>
              </a:rPr>
              <a:t>which aims to perfectly replicate the mission hardware in a digital form</a:t>
            </a:r>
            <a:endParaRPr sz="1000" i="1">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3" title="NOS3-ENV4--SETUP.png"/>
          <p:cNvPicPr preferRelativeResize="0"/>
          <p:nvPr/>
        </p:nvPicPr>
        <p:blipFill>
          <a:blip r:embed="rId3">
            <a:alphaModFix/>
          </a:blip>
          <a:stretch>
            <a:fillRect/>
          </a:stretch>
        </p:blipFill>
        <p:spPr>
          <a:xfrm>
            <a:off x="-4575" y="0"/>
            <a:ext cx="9143999"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24"/>
          <p:cNvSpPr/>
          <p:nvPr/>
        </p:nvSpPr>
        <p:spPr>
          <a:xfrm>
            <a:off x="-100050" y="13"/>
            <a:ext cx="9344100" cy="5143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9" name="Google Shape;179;p24" title="Screenshot 2025-07-27 at 7.54.04 PM.png"/>
          <p:cNvPicPr preferRelativeResize="0"/>
          <p:nvPr/>
        </p:nvPicPr>
        <p:blipFill>
          <a:blip r:embed="rId3">
            <a:alphaModFix/>
          </a:blip>
          <a:stretch>
            <a:fillRect/>
          </a:stretch>
        </p:blipFill>
        <p:spPr>
          <a:xfrm>
            <a:off x="744279" y="0"/>
            <a:ext cx="7655443" cy="5143501"/>
          </a:xfrm>
          <a:prstGeom prst="rect">
            <a:avLst/>
          </a:prstGeom>
          <a:noFill/>
          <a:ln>
            <a:noFill/>
          </a:ln>
        </p:spPr>
      </p:pic>
      <p:sp>
        <p:nvSpPr>
          <p:cNvPr id="180" name="Google Shape;180;p24"/>
          <p:cNvSpPr/>
          <p:nvPr/>
        </p:nvSpPr>
        <p:spPr>
          <a:xfrm>
            <a:off x="7139725" y="4604750"/>
            <a:ext cx="694200" cy="1089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1" name="Google Shape;181;p24" title="Screenshot 2025-07-29 at 12.14.03 PM.png"/>
          <p:cNvPicPr preferRelativeResize="0"/>
          <p:nvPr/>
        </p:nvPicPr>
        <p:blipFill>
          <a:blip r:embed="rId4">
            <a:alphaModFix/>
          </a:blip>
          <a:stretch>
            <a:fillRect/>
          </a:stretch>
        </p:blipFill>
        <p:spPr>
          <a:xfrm>
            <a:off x="7242038" y="4613750"/>
            <a:ext cx="472325" cy="90900"/>
          </a:xfrm>
          <a:prstGeom prst="rect">
            <a:avLst/>
          </a:prstGeom>
          <a:noFill/>
          <a:ln>
            <a:noFill/>
          </a:ln>
        </p:spPr>
      </p:pic>
      <p:sp>
        <p:nvSpPr>
          <p:cNvPr id="182" name="Google Shape;182;p24"/>
          <p:cNvSpPr/>
          <p:nvPr/>
        </p:nvSpPr>
        <p:spPr>
          <a:xfrm rot="1523274">
            <a:off x="7229174" y="4610998"/>
            <a:ext cx="19592" cy="53556"/>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 name="Google Shape;183;p24"/>
          <p:cNvSpPr/>
          <p:nvPr/>
        </p:nvSpPr>
        <p:spPr>
          <a:xfrm rot="52884">
            <a:off x="7232335" y="4630631"/>
            <a:ext cx="19502" cy="486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7"/>
        <p:cNvGrpSpPr/>
        <p:nvPr/>
      </p:nvGrpSpPr>
      <p:grpSpPr>
        <a:xfrm>
          <a:off x="0" y="0"/>
          <a:ext cx="0" cy="0"/>
          <a:chOff x="0" y="0"/>
          <a:chExt cx="0" cy="0"/>
        </a:xfrm>
      </p:grpSpPr>
      <p:sp>
        <p:nvSpPr>
          <p:cNvPr id="188" name="Google Shape;188;p25"/>
          <p:cNvSpPr/>
          <p:nvPr/>
        </p:nvSpPr>
        <p:spPr>
          <a:xfrm>
            <a:off x="0" y="200"/>
            <a:ext cx="9156600" cy="5143500"/>
          </a:xfrm>
          <a:prstGeom prst="rect">
            <a:avLst/>
          </a:prstGeom>
          <a:solidFill>
            <a:srgbClr val="061A2F">
              <a:alpha val="5249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25"/>
          <p:cNvSpPr txBox="1">
            <a:spLocks noGrp="1"/>
          </p:cNvSpPr>
          <p:nvPr>
            <p:ph type="title"/>
          </p:nvPr>
        </p:nvSpPr>
        <p:spPr>
          <a:xfrm>
            <a:off x="1370250" y="1362450"/>
            <a:ext cx="6416100" cy="2123400"/>
          </a:xfrm>
          <a:prstGeom prst="rect">
            <a:avLst/>
          </a:prstGeom>
          <a:solidFill>
            <a:srgbClr val="E9E8E8">
              <a:alpha val="23130"/>
            </a:srgbClr>
          </a:solidFill>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5500" b="1">
                <a:solidFill>
                  <a:schemeClr val="lt1"/>
                </a:solidFill>
                <a:latin typeface="Georgia"/>
                <a:ea typeface="Georgia"/>
                <a:cs typeface="Georgia"/>
                <a:sym typeface="Georgia"/>
              </a:rPr>
              <a:t>Off-Nominal Testing</a:t>
            </a:r>
            <a:endParaRPr sz="5500" b="1" u="sng">
              <a:solidFill>
                <a:schemeClr val="lt1"/>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p26"/>
          <p:cNvSpPr/>
          <p:nvPr/>
        </p:nvSpPr>
        <p:spPr>
          <a:xfrm>
            <a:off x="-24450" y="0"/>
            <a:ext cx="9192900" cy="99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95" name="Google Shape;195;p26"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196" name="Google Shape;196;p26"/>
          <p:cNvSpPr txBox="1">
            <a:spLocks noGrp="1"/>
          </p:cNvSpPr>
          <p:nvPr>
            <p:ph type="title"/>
          </p:nvPr>
        </p:nvSpPr>
        <p:spPr>
          <a:xfrm>
            <a:off x="1804950" y="237150"/>
            <a:ext cx="5534100" cy="52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320" b="1" u="sng">
                <a:latin typeface="Georgia"/>
                <a:ea typeface="Georgia"/>
                <a:cs typeface="Georgia"/>
                <a:sym typeface="Georgia"/>
              </a:rPr>
              <a:t>Test Scenario Examples</a:t>
            </a:r>
            <a:endParaRPr sz="2320" b="1" u="sng">
              <a:latin typeface="Georgia"/>
              <a:ea typeface="Georgia"/>
              <a:cs typeface="Georgia"/>
              <a:sym typeface="Georgia"/>
            </a:endParaRPr>
          </a:p>
        </p:txBody>
      </p:sp>
      <p:graphicFrame>
        <p:nvGraphicFramePr>
          <p:cNvPr id="197" name="Google Shape;197;p26"/>
          <p:cNvGraphicFramePr/>
          <p:nvPr/>
        </p:nvGraphicFramePr>
        <p:xfrm>
          <a:off x="272100" y="1482450"/>
          <a:ext cx="8599800" cy="2704225"/>
        </p:xfrm>
        <a:graphic>
          <a:graphicData uri="http://schemas.openxmlformats.org/drawingml/2006/table">
            <a:tbl>
              <a:tblPr>
                <a:noFill/>
                <a:tableStyleId>{04912E4C-5889-48AE-A0BA-B7C9B3C6082D}</a:tableStyleId>
              </a:tblPr>
              <a:tblGrid>
                <a:gridCol w="2600800">
                  <a:extLst>
                    <a:ext uri="{9D8B030D-6E8A-4147-A177-3AD203B41FA5}">
                      <a16:colId xmlns:a16="http://schemas.microsoft.com/office/drawing/2014/main" val="20000"/>
                    </a:ext>
                  </a:extLst>
                </a:gridCol>
                <a:gridCol w="5999000">
                  <a:extLst>
                    <a:ext uri="{9D8B030D-6E8A-4147-A177-3AD203B41FA5}">
                      <a16:colId xmlns:a16="http://schemas.microsoft.com/office/drawing/2014/main" val="20001"/>
                    </a:ext>
                  </a:extLst>
                </a:gridCol>
              </a:tblGrid>
              <a:tr h="585200">
                <a:tc>
                  <a:txBody>
                    <a:bodyPr/>
                    <a:lstStyle/>
                    <a:p>
                      <a:pPr marL="0" lvl="0" indent="0" algn="ctr" rtl="0">
                        <a:lnSpc>
                          <a:spcPct val="115000"/>
                        </a:lnSpc>
                        <a:spcBef>
                          <a:spcPts val="0"/>
                        </a:spcBef>
                        <a:spcAft>
                          <a:spcPts val="0"/>
                        </a:spcAft>
                        <a:buNone/>
                      </a:pPr>
                      <a:r>
                        <a:rPr lang="en" sz="1300" b="1">
                          <a:solidFill>
                            <a:schemeClr val="lt1"/>
                          </a:solidFill>
                        </a:rPr>
                        <a:t>Test</a:t>
                      </a:r>
                      <a:endParaRPr sz="1300" b="1">
                        <a:solidFill>
                          <a:schemeClr val="lt1"/>
                        </a:solidFill>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53D64"/>
                    </a:solidFill>
                  </a:tcPr>
                </a:tc>
                <a:tc>
                  <a:txBody>
                    <a:bodyPr/>
                    <a:lstStyle/>
                    <a:p>
                      <a:pPr marL="0" lvl="0" indent="0" algn="ctr" rtl="0">
                        <a:lnSpc>
                          <a:spcPct val="115000"/>
                        </a:lnSpc>
                        <a:spcBef>
                          <a:spcPts val="0"/>
                        </a:spcBef>
                        <a:spcAft>
                          <a:spcPts val="0"/>
                        </a:spcAft>
                        <a:buNone/>
                      </a:pPr>
                      <a:r>
                        <a:rPr lang="en" sz="1300" b="1">
                          <a:solidFill>
                            <a:schemeClr val="lt1"/>
                          </a:solidFill>
                        </a:rPr>
                        <a:t>Goal</a:t>
                      </a:r>
                      <a:endParaRPr sz="1300" b="1">
                        <a:solidFill>
                          <a:schemeClr val="lt1"/>
                        </a:solidFill>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53D64"/>
                    </a:solidFill>
                  </a:tcPr>
                </a:tc>
                <a:extLst>
                  <a:ext uri="{0D108BD9-81ED-4DB2-BD59-A6C34878D82A}">
                    <a16:rowId xmlns:a16="http://schemas.microsoft.com/office/drawing/2014/main" val="10000"/>
                  </a:ext>
                </a:extLst>
              </a:tr>
              <a:tr h="517500">
                <a:tc>
                  <a:txBody>
                    <a:bodyPr/>
                    <a:lstStyle/>
                    <a:p>
                      <a:pPr marL="0" lvl="0" indent="0" algn="l" rtl="0">
                        <a:spcBef>
                          <a:spcPts val="0"/>
                        </a:spcBef>
                        <a:spcAft>
                          <a:spcPts val="0"/>
                        </a:spcAft>
                        <a:buNone/>
                      </a:pPr>
                      <a:r>
                        <a:rPr lang="en" sz="1200">
                          <a:solidFill>
                            <a:schemeClr val="dk1"/>
                          </a:solidFill>
                        </a:rPr>
                        <a:t>1. Mismatched Packet</a:t>
                      </a:r>
                      <a:endParaRPr sz="1200">
                        <a:solidFill>
                          <a:schemeClr val="dk1"/>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C9EC"/>
                    </a:solidFill>
                  </a:tcPr>
                </a:tc>
                <a:tc>
                  <a:txBody>
                    <a:bodyPr/>
                    <a:lstStyle/>
                    <a:p>
                      <a:pPr marL="0" lvl="0" indent="0" algn="l" rtl="0">
                        <a:spcBef>
                          <a:spcPts val="0"/>
                        </a:spcBef>
                        <a:spcAft>
                          <a:spcPts val="0"/>
                        </a:spcAft>
                        <a:buNone/>
                      </a:pPr>
                      <a:r>
                        <a:rPr lang="en" sz="1200">
                          <a:solidFill>
                            <a:schemeClr val="dk1"/>
                          </a:solidFill>
                        </a:rPr>
                        <a:t>Test EPS response to an improperly formatted command packet</a:t>
                      </a:r>
                      <a:endParaRPr sz="1200">
                        <a:solidFill>
                          <a:schemeClr val="dk1"/>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66525">
                <a:tc>
                  <a:txBody>
                    <a:bodyPr/>
                    <a:lstStyle/>
                    <a:p>
                      <a:pPr marL="0" lvl="0" indent="0" algn="l" rtl="0">
                        <a:spcBef>
                          <a:spcPts val="0"/>
                        </a:spcBef>
                        <a:spcAft>
                          <a:spcPts val="0"/>
                        </a:spcAft>
                        <a:buNone/>
                      </a:pPr>
                      <a:r>
                        <a:rPr lang="en" sz="1200">
                          <a:solidFill>
                            <a:schemeClr val="dk1"/>
                          </a:solidFill>
                        </a:rPr>
                        <a:t>2. Unintentional Switch Activation</a:t>
                      </a:r>
                      <a:endParaRPr sz="1200">
                        <a:solidFill>
                          <a:schemeClr val="dk1"/>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C9EC"/>
                    </a:solidFill>
                  </a:tcPr>
                </a:tc>
                <a:tc>
                  <a:txBody>
                    <a:bodyPr/>
                    <a:lstStyle/>
                    <a:p>
                      <a:pPr marL="0" lvl="0" indent="0" algn="l" rtl="0">
                        <a:spcBef>
                          <a:spcPts val="0"/>
                        </a:spcBef>
                        <a:spcAft>
                          <a:spcPts val="0"/>
                        </a:spcAft>
                        <a:buNone/>
                      </a:pPr>
                      <a:r>
                        <a:rPr lang="en" sz="1200">
                          <a:solidFill>
                            <a:schemeClr val="dk1"/>
                          </a:solidFill>
                        </a:rPr>
                        <a:t>Simulate unintended power drain; evaluate each environment’s ability to reveal logic flaws or abnormal energy usage</a:t>
                      </a:r>
                      <a:endParaRPr sz="1200">
                        <a:solidFill>
                          <a:schemeClr val="dk1"/>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17500">
                <a:tc>
                  <a:txBody>
                    <a:bodyPr/>
                    <a:lstStyle/>
                    <a:p>
                      <a:pPr marL="0" lvl="0" indent="0" algn="l" rtl="0">
                        <a:spcBef>
                          <a:spcPts val="0"/>
                        </a:spcBef>
                        <a:spcAft>
                          <a:spcPts val="0"/>
                        </a:spcAft>
                        <a:buNone/>
                      </a:pPr>
                      <a:r>
                        <a:rPr lang="en" sz="1200">
                          <a:solidFill>
                            <a:schemeClr val="dk1"/>
                          </a:solidFill>
                        </a:rPr>
                        <a:t>3. Broken Solar Panel</a:t>
                      </a:r>
                      <a:endParaRPr sz="1200">
                        <a:solidFill>
                          <a:schemeClr val="dk1"/>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C9EC"/>
                    </a:solidFill>
                  </a:tcPr>
                </a:tc>
                <a:tc>
                  <a:txBody>
                    <a:bodyPr/>
                    <a:lstStyle/>
                    <a:p>
                      <a:pPr marL="0" lvl="0" indent="0" algn="l" rtl="0">
                        <a:spcBef>
                          <a:spcPts val="0"/>
                        </a:spcBef>
                        <a:spcAft>
                          <a:spcPts val="0"/>
                        </a:spcAft>
                        <a:buNone/>
                      </a:pPr>
                      <a:r>
                        <a:rPr lang="en" sz="1200">
                          <a:solidFill>
                            <a:schemeClr val="dk1"/>
                          </a:solidFill>
                        </a:rPr>
                        <a:t>Evaluate EPS response and resilience with a panel offline</a:t>
                      </a:r>
                      <a:endParaRPr sz="1200">
                        <a:solidFill>
                          <a:schemeClr val="dk1"/>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17500">
                <a:tc>
                  <a:txBody>
                    <a:bodyPr/>
                    <a:lstStyle/>
                    <a:p>
                      <a:pPr marL="0" lvl="0" indent="0" algn="l" rtl="0">
                        <a:spcBef>
                          <a:spcPts val="0"/>
                        </a:spcBef>
                        <a:spcAft>
                          <a:spcPts val="0"/>
                        </a:spcAft>
                        <a:buNone/>
                      </a:pPr>
                      <a:r>
                        <a:rPr lang="en" sz="1200">
                          <a:solidFill>
                            <a:schemeClr val="dk1"/>
                          </a:solidFill>
                        </a:rPr>
                        <a:t>4. Rapid Tumbling</a:t>
                      </a:r>
                      <a:endParaRPr sz="1200">
                        <a:solidFill>
                          <a:schemeClr val="dk1"/>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C9EC"/>
                    </a:solidFill>
                  </a:tcPr>
                </a:tc>
                <a:tc>
                  <a:txBody>
                    <a:bodyPr/>
                    <a:lstStyle/>
                    <a:p>
                      <a:pPr marL="0" lvl="0" indent="0" algn="l" rtl="0">
                        <a:spcBef>
                          <a:spcPts val="0"/>
                        </a:spcBef>
                        <a:spcAft>
                          <a:spcPts val="0"/>
                        </a:spcAft>
                        <a:buNone/>
                      </a:pPr>
                      <a:r>
                        <a:rPr lang="en" sz="1200">
                          <a:solidFill>
                            <a:schemeClr val="dk1"/>
                          </a:solidFill>
                        </a:rPr>
                        <a:t>Assess EPS performance under unstable satellite orientation</a:t>
                      </a:r>
                      <a:endParaRPr sz="1200">
                        <a:solidFill>
                          <a:schemeClr val="dk1"/>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01"/>
        <p:cNvGrpSpPr/>
        <p:nvPr/>
      </p:nvGrpSpPr>
      <p:grpSpPr>
        <a:xfrm>
          <a:off x="0" y="0"/>
          <a:ext cx="0" cy="0"/>
          <a:chOff x="0" y="0"/>
          <a:chExt cx="0" cy="0"/>
        </a:xfrm>
      </p:grpSpPr>
      <p:pic>
        <p:nvPicPr>
          <p:cNvPr id="202" name="Google Shape;202;p27" title="Screenshot 2025-07-27 at 8.20.34 PM.png"/>
          <p:cNvPicPr preferRelativeResize="0"/>
          <p:nvPr/>
        </p:nvPicPr>
        <p:blipFill>
          <a:blip r:embed="rId3">
            <a:alphaModFix/>
          </a:blip>
          <a:stretch>
            <a:fillRect/>
          </a:stretch>
        </p:blipFill>
        <p:spPr>
          <a:xfrm>
            <a:off x="7162244" y="4047450"/>
            <a:ext cx="1767055" cy="790525"/>
          </a:xfrm>
          <a:prstGeom prst="rect">
            <a:avLst/>
          </a:prstGeom>
          <a:noFill/>
          <a:ln>
            <a:noFill/>
          </a:ln>
        </p:spPr>
      </p:pic>
      <p:graphicFrame>
        <p:nvGraphicFramePr>
          <p:cNvPr id="203" name="Google Shape;203;p27"/>
          <p:cNvGraphicFramePr/>
          <p:nvPr/>
        </p:nvGraphicFramePr>
        <p:xfrm>
          <a:off x="214700" y="650700"/>
          <a:ext cx="8714600" cy="3263075"/>
        </p:xfrm>
        <a:graphic>
          <a:graphicData uri="http://schemas.openxmlformats.org/drawingml/2006/table">
            <a:tbl>
              <a:tblPr>
                <a:noFill/>
                <a:tableStyleId>{04912E4C-5889-48AE-A0BA-B7C9B3C6082D}</a:tableStyleId>
              </a:tblPr>
              <a:tblGrid>
                <a:gridCol w="2027900">
                  <a:extLst>
                    <a:ext uri="{9D8B030D-6E8A-4147-A177-3AD203B41FA5}">
                      <a16:colId xmlns:a16="http://schemas.microsoft.com/office/drawing/2014/main" val="20000"/>
                    </a:ext>
                  </a:extLst>
                </a:gridCol>
                <a:gridCol w="1368525">
                  <a:extLst>
                    <a:ext uri="{9D8B030D-6E8A-4147-A177-3AD203B41FA5}">
                      <a16:colId xmlns:a16="http://schemas.microsoft.com/office/drawing/2014/main" val="20001"/>
                    </a:ext>
                  </a:extLst>
                </a:gridCol>
                <a:gridCol w="1284875">
                  <a:extLst>
                    <a:ext uri="{9D8B030D-6E8A-4147-A177-3AD203B41FA5}">
                      <a16:colId xmlns:a16="http://schemas.microsoft.com/office/drawing/2014/main" val="20002"/>
                    </a:ext>
                  </a:extLst>
                </a:gridCol>
                <a:gridCol w="1999900">
                  <a:extLst>
                    <a:ext uri="{9D8B030D-6E8A-4147-A177-3AD203B41FA5}">
                      <a16:colId xmlns:a16="http://schemas.microsoft.com/office/drawing/2014/main" val="20003"/>
                    </a:ext>
                  </a:extLst>
                </a:gridCol>
                <a:gridCol w="2033400">
                  <a:extLst>
                    <a:ext uri="{9D8B030D-6E8A-4147-A177-3AD203B41FA5}">
                      <a16:colId xmlns:a16="http://schemas.microsoft.com/office/drawing/2014/main" val="20004"/>
                    </a:ext>
                  </a:extLst>
                </a:gridCol>
              </a:tblGrid>
              <a:tr h="942325">
                <a:tc>
                  <a:txBody>
                    <a:bodyPr/>
                    <a:lstStyle/>
                    <a:p>
                      <a:pPr marL="0" lvl="0" indent="0" algn="ctr" rtl="0">
                        <a:lnSpc>
                          <a:spcPct val="115000"/>
                        </a:lnSpc>
                        <a:spcBef>
                          <a:spcPts val="0"/>
                        </a:spcBef>
                        <a:spcAft>
                          <a:spcPts val="0"/>
                        </a:spcAft>
                        <a:buNone/>
                      </a:pPr>
                      <a:r>
                        <a:rPr lang="en" b="1">
                          <a:solidFill>
                            <a:srgbClr val="FFFFFF"/>
                          </a:solidFill>
                        </a:rPr>
                        <a:t>Test</a:t>
                      </a:r>
                      <a:endParaRPr b="1">
                        <a:solidFill>
                          <a:srgbClr val="FFFFFF"/>
                        </a:solidFill>
                      </a:endParaRPr>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153D64"/>
                    </a:solidFill>
                  </a:tcPr>
                </a:tc>
                <a:tc>
                  <a:txBody>
                    <a:bodyPr/>
                    <a:lstStyle/>
                    <a:p>
                      <a:pPr marL="0" lvl="0" indent="0" algn="ctr" rtl="0">
                        <a:lnSpc>
                          <a:spcPct val="115000"/>
                        </a:lnSpc>
                        <a:spcBef>
                          <a:spcPts val="0"/>
                        </a:spcBef>
                        <a:spcAft>
                          <a:spcPts val="0"/>
                        </a:spcAft>
                        <a:buNone/>
                      </a:pPr>
                      <a:r>
                        <a:rPr lang="en" b="1">
                          <a:solidFill>
                            <a:srgbClr val="FFFFFF"/>
                          </a:solidFill>
                        </a:rPr>
                        <a:t>Env 1 </a:t>
                      </a:r>
                      <a:br>
                        <a:rPr lang="en" b="1">
                          <a:solidFill>
                            <a:srgbClr val="FFFFFF"/>
                          </a:solidFill>
                        </a:rPr>
                      </a:br>
                      <a:r>
                        <a:rPr lang="en" b="1">
                          <a:solidFill>
                            <a:srgbClr val="FFFFFF"/>
                          </a:solidFill>
                        </a:rPr>
                        <a:t>(Unit)</a:t>
                      </a:r>
                      <a:endParaRPr b="1">
                        <a:solidFill>
                          <a:srgbClr val="FFFFFF"/>
                        </a:solidFill>
                      </a:endParaRPr>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153D64"/>
                    </a:solidFill>
                  </a:tcPr>
                </a:tc>
                <a:tc>
                  <a:txBody>
                    <a:bodyPr/>
                    <a:lstStyle/>
                    <a:p>
                      <a:pPr marL="0" lvl="0" indent="0" algn="ctr" rtl="0">
                        <a:lnSpc>
                          <a:spcPct val="115000"/>
                        </a:lnSpc>
                        <a:spcBef>
                          <a:spcPts val="0"/>
                        </a:spcBef>
                        <a:spcAft>
                          <a:spcPts val="0"/>
                        </a:spcAft>
                        <a:buNone/>
                      </a:pPr>
                      <a:r>
                        <a:rPr lang="en" b="1">
                          <a:solidFill>
                            <a:srgbClr val="FFFFFF"/>
                          </a:solidFill>
                        </a:rPr>
                        <a:t>Env 2 </a:t>
                      </a:r>
                      <a:br>
                        <a:rPr lang="en" b="1">
                          <a:solidFill>
                            <a:srgbClr val="FFFFFF"/>
                          </a:solidFill>
                        </a:rPr>
                      </a:br>
                      <a:r>
                        <a:rPr lang="en" b="1">
                          <a:solidFill>
                            <a:srgbClr val="FFFFFF"/>
                          </a:solidFill>
                        </a:rPr>
                        <a:t>(Model)</a:t>
                      </a:r>
                      <a:endParaRPr b="1">
                        <a:solidFill>
                          <a:srgbClr val="FFFFFF"/>
                        </a:solidFill>
                      </a:endParaRPr>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153D64"/>
                    </a:solidFill>
                  </a:tcPr>
                </a:tc>
                <a:tc>
                  <a:txBody>
                    <a:bodyPr/>
                    <a:lstStyle/>
                    <a:p>
                      <a:pPr marL="0" lvl="0" indent="0" algn="ctr" rtl="0">
                        <a:lnSpc>
                          <a:spcPct val="115000"/>
                        </a:lnSpc>
                        <a:spcBef>
                          <a:spcPts val="0"/>
                        </a:spcBef>
                        <a:spcAft>
                          <a:spcPts val="0"/>
                        </a:spcAft>
                        <a:buNone/>
                      </a:pPr>
                      <a:r>
                        <a:rPr lang="en" b="1">
                          <a:solidFill>
                            <a:srgbClr val="FFFFFF"/>
                          </a:solidFill>
                        </a:rPr>
                        <a:t>Env 3 </a:t>
                      </a:r>
                      <a:br>
                        <a:rPr lang="en" b="1">
                          <a:solidFill>
                            <a:srgbClr val="FFFFFF"/>
                          </a:solidFill>
                        </a:rPr>
                      </a:br>
                      <a:r>
                        <a:rPr lang="en" b="1">
                          <a:solidFill>
                            <a:srgbClr val="FFFFFF"/>
                          </a:solidFill>
                        </a:rPr>
                        <a:t>(Model+42+FSW)</a:t>
                      </a:r>
                      <a:endParaRPr b="1">
                        <a:solidFill>
                          <a:srgbClr val="FFFFFF"/>
                        </a:solidFill>
                      </a:endParaRPr>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153D64"/>
                    </a:solidFill>
                  </a:tcPr>
                </a:tc>
                <a:tc>
                  <a:txBody>
                    <a:bodyPr/>
                    <a:lstStyle/>
                    <a:p>
                      <a:pPr marL="0" lvl="0" indent="0" algn="ctr" rtl="0">
                        <a:lnSpc>
                          <a:spcPct val="115000"/>
                        </a:lnSpc>
                        <a:spcBef>
                          <a:spcPts val="0"/>
                        </a:spcBef>
                        <a:spcAft>
                          <a:spcPts val="0"/>
                        </a:spcAft>
                        <a:buNone/>
                      </a:pPr>
                      <a:r>
                        <a:rPr lang="en" b="1">
                          <a:solidFill>
                            <a:srgbClr val="FFFFFF"/>
                          </a:solidFill>
                        </a:rPr>
                        <a:t>Env 4 </a:t>
                      </a:r>
                      <a:br>
                        <a:rPr lang="en" b="1">
                          <a:solidFill>
                            <a:srgbClr val="FFFFFF"/>
                          </a:solidFill>
                        </a:rPr>
                      </a:br>
                      <a:r>
                        <a:rPr lang="en" b="1">
                          <a:solidFill>
                            <a:srgbClr val="FFFFFF"/>
                          </a:solidFill>
                        </a:rPr>
                        <a:t>(Full System)</a:t>
                      </a:r>
                      <a:endParaRPr b="1">
                        <a:solidFill>
                          <a:srgbClr val="FFFFFF"/>
                        </a:solidFill>
                      </a:endParaRPr>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153D64"/>
                    </a:solidFill>
                  </a:tcPr>
                </a:tc>
                <a:extLst>
                  <a:ext uri="{0D108BD9-81ED-4DB2-BD59-A6C34878D82A}">
                    <a16:rowId xmlns:a16="http://schemas.microsoft.com/office/drawing/2014/main" val="10000"/>
                  </a:ext>
                </a:extLst>
              </a:tr>
              <a:tr h="516775">
                <a:tc>
                  <a:txBody>
                    <a:bodyPr/>
                    <a:lstStyle/>
                    <a:p>
                      <a:pPr marL="0" lvl="0" indent="0" algn="l" rtl="0">
                        <a:spcBef>
                          <a:spcPts val="0"/>
                        </a:spcBef>
                        <a:spcAft>
                          <a:spcPts val="0"/>
                        </a:spcAft>
                        <a:buNone/>
                      </a:pPr>
                      <a:r>
                        <a:rPr lang="en" sz="1300">
                          <a:solidFill>
                            <a:schemeClr val="dk1"/>
                          </a:solidFill>
                        </a:rPr>
                        <a:t>Mismatched Packet</a:t>
                      </a:r>
                      <a:endParaRPr sz="1300">
                        <a:solidFill>
                          <a:schemeClr val="dk1"/>
                        </a:solidFill>
                      </a:endParaRPr>
                    </a:p>
                  </a:txBody>
                  <a:tcPr marL="9525" marR="9525" marT="9525" marB="91425" anchor="b">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C9EC"/>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600">
                          <a:solidFill>
                            <a:schemeClr val="dk1"/>
                          </a:solidFill>
                        </a:rPr>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70425">
                <a:tc>
                  <a:txBody>
                    <a:bodyPr/>
                    <a:lstStyle/>
                    <a:p>
                      <a:pPr marL="0" lvl="0" indent="0" algn="l" rtl="0">
                        <a:spcBef>
                          <a:spcPts val="0"/>
                        </a:spcBef>
                        <a:spcAft>
                          <a:spcPts val="0"/>
                        </a:spcAft>
                        <a:buNone/>
                      </a:pPr>
                      <a:r>
                        <a:rPr lang="en" sz="1300">
                          <a:solidFill>
                            <a:schemeClr val="dk1"/>
                          </a:solidFill>
                        </a:rPr>
                        <a:t>Unintentional Switch  Activation</a:t>
                      </a:r>
                      <a:endParaRPr sz="1300">
                        <a:solidFill>
                          <a:schemeClr val="dk1"/>
                        </a:solidFill>
                      </a:endParaRPr>
                    </a:p>
                  </a:txBody>
                  <a:tcPr marL="9525" marR="9525" marT="9525" marB="91425" anchor="b">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C9EC"/>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600">
                          <a:solidFill>
                            <a:schemeClr val="dk1"/>
                          </a:solidFill>
                        </a:rPr>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16775">
                <a:tc>
                  <a:txBody>
                    <a:bodyPr/>
                    <a:lstStyle/>
                    <a:p>
                      <a:pPr marL="0" lvl="0" indent="0" algn="l" rtl="0">
                        <a:spcBef>
                          <a:spcPts val="0"/>
                        </a:spcBef>
                        <a:spcAft>
                          <a:spcPts val="0"/>
                        </a:spcAft>
                        <a:buNone/>
                      </a:pPr>
                      <a:r>
                        <a:rPr lang="en" sz="1300">
                          <a:solidFill>
                            <a:schemeClr val="dk1"/>
                          </a:solidFill>
                        </a:rPr>
                        <a:t>Broken Panel</a:t>
                      </a:r>
                      <a:endParaRPr sz="1300">
                        <a:solidFill>
                          <a:schemeClr val="dk1"/>
                        </a:solidFill>
                      </a:endParaRPr>
                    </a:p>
                  </a:txBody>
                  <a:tcPr marL="9525" marR="9525" marT="9525" marB="91425" anchor="b">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C9EC"/>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600">
                          <a:solidFill>
                            <a:schemeClr val="dk1"/>
                          </a:solidFill>
                        </a:rPr>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16775">
                <a:tc>
                  <a:txBody>
                    <a:bodyPr/>
                    <a:lstStyle/>
                    <a:p>
                      <a:pPr marL="0" lvl="0" indent="0" algn="l" rtl="0">
                        <a:spcBef>
                          <a:spcPts val="0"/>
                        </a:spcBef>
                        <a:spcAft>
                          <a:spcPts val="0"/>
                        </a:spcAft>
                        <a:buNone/>
                      </a:pPr>
                      <a:r>
                        <a:rPr lang="en" sz="1300">
                          <a:solidFill>
                            <a:schemeClr val="dk1"/>
                          </a:solidFill>
                        </a:rPr>
                        <a:t>Rapid Tumbling</a:t>
                      </a:r>
                      <a:endParaRPr sz="1300">
                        <a:solidFill>
                          <a:schemeClr val="dk1"/>
                        </a:solidFill>
                      </a:endParaRPr>
                    </a:p>
                  </a:txBody>
                  <a:tcPr marL="9525" marR="9525" marT="9525" marB="91425" anchor="b">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A6C9EC"/>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a:t>✅</a:t>
                      </a:r>
                      <a:endParaRPr sz="1600"/>
                    </a:p>
                  </a:txBody>
                  <a:tcPr marL="9525" marR="9525" marT="95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61A2F"/>
            </a:gs>
            <a:gs pos="100000">
              <a:srgbClr val="183F61"/>
            </a:gs>
          </a:gsLst>
          <a:lin ang="5400700" scaled="0"/>
        </a:gradFill>
        <a:effectLst/>
      </p:bgPr>
    </p:bg>
    <p:spTree>
      <p:nvGrpSpPr>
        <p:cNvPr id="1" name="Shape 207"/>
        <p:cNvGrpSpPr/>
        <p:nvPr/>
      </p:nvGrpSpPr>
      <p:grpSpPr>
        <a:xfrm>
          <a:off x="0" y="0"/>
          <a:ext cx="0" cy="0"/>
          <a:chOff x="0" y="0"/>
          <a:chExt cx="0" cy="0"/>
        </a:xfrm>
      </p:grpSpPr>
      <p:sp>
        <p:nvSpPr>
          <p:cNvPr id="208" name="Google Shape;208;p28"/>
          <p:cNvSpPr/>
          <p:nvPr/>
        </p:nvSpPr>
        <p:spPr>
          <a:xfrm>
            <a:off x="0" y="0"/>
            <a:ext cx="51114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Georgia"/>
              <a:ea typeface="Georgia"/>
              <a:cs typeface="Georgia"/>
              <a:sym typeface="Georgia"/>
            </a:endParaRPr>
          </a:p>
        </p:txBody>
      </p:sp>
      <p:pic>
        <p:nvPicPr>
          <p:cNvPr id="209" name="Google Shape;209;p28"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210" name="Google Shape;210;p28"/>
          <p:cNvSpPr txBox="1">
            <a:spLocks noGrp="1"/>
          </p:cNvSpPr>
          <p:nvPr>
            <p:ph type="title"/>
          </p:nvPr>
        </p:nvSpPr>
        <p:spPr>
          <a:xfrm>
            <a:off x="326000" y="226175"/>
            <a:ext cx="485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020" b="1" u="sng">
                <a:latin typeface="Georgia"/>
                <a:ea typeface="Georgia"/>
                <a:cs typeface="Georgia"/>
                <a:sym typeface="Georgia"/>
              </a:rPr>
              <a:t>Environment 1 Findings:</a:t>
            </a:r>
            <a:endParaRPr sz="2020" b="1" u="sng">
              <a:latin typeface="Georgia"/>
              <a:ea typeface="Georgia"/>
              <a:cs typeface="Georgia"/>
              <a:sym typeface="Georgia"/>
            </a:endParaRPr>
          </a:p>
          <a:p>
            <a:pPr marL="0" lvl="0" indent="0" algn="ctr" rtl="0">
              <a:spcBef>
                <a:spcPts val="0"/>
              </a:spcBef>
              <a:spcAft>
                <a:spcPts val="0"/>
              </a:spcAft>
              <a:buSzPts val="990"/>
              <a:buNone/>
            </a:pPr>
            <a:endParaRPr sz="2020" b="1" u="sng">
              <a:solidFill>
                <a:schemeClr val="lt1"/>
              </a:solidFill>
              <a:latin typeface="Georgia"/>
              <a:ea typeface="Georgia"/>
              <a:cs typeface="Georgia"/>
              <a:sym typeface="Georgia"/>
            </a:endParaRPr>
          </a:p>
        </p:txBody>
      </p:sp>
      <p:sp>
        <p:nvSpPr>
          <p:cNvPr id="211" name="Google Shape;211;p28"/>
          <p:cNvSpPr txBox="1"/>
          <p:nvPr/>
        </p:nvSpPr>
        <p:spPr>
          <a:xfrm>
            <a:off x="209700" y="1281350"/>
            <a:ext cx="46920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Georgia"/>
                <a:ea typeface="Georgia"/>
                <a:cs typeface="Georgia"/>
                <a:sym typeface="Georgia"/>
              </a:rPr>
              <a:t>Pros:</a:t>
            </a:r>
            <a:br>
              <a:rPr lang="en" b="1">
                <a:latin typeface="Georgia"/>
                <a:ea typeface="Georgia"/>
                <a:cs typeface="Georgia"/>
                <a:sym typeface="Georgia"/>
              </a:rPr>
            </a:br>
            <a:endParaRPr b="1">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Best for catching logic/command bugs (e.g., mismatched packets, switch errors)</a:t>
            </a:r>
            <a:br>
              <a:rPr lang="en">
                <a:latin typeface="Georgia"/>
                <a:ea typeface="Georgia"/>
                <a:cs typeface="Georgia"/>
                <a:sym typeface="Georgia"/>
              </a:rPr>
            </a:b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Rapid test setup, creation, and execution</a:t>
            </a:r>
            <a:endParaRPr>
              <a:latin typeface="Georgia"/>
              <a:ea typeface="Georgia"/>
              <a:cs typeface="Georgia"/>
              <a:sym typeface="Georgia"/>
            </a:endParaRPr>
          </a:p>
          <a:p>
            <a:pPr marL="0" lvl="0" indent="0" algn="l" rtl="0">
              <a:spcBef>
                <a:spcPts val="0"/>
              </a:spcBef>
              <a:spcAft>
                <a:spcPts val="0"/>
              </a:spcAft>
              <a:buNone/>
            </a:pPr>
            <a:br>
              <a:rPr lang="en">
                <a:latin typeface="Georgia"/>
                <a:ea typeface="Georgia"/>
                <a:cs typeface="Georgia"/>
                <a:sym typeface="Georgia"/>
              </a:rPr>
            </a:br>
            <a:r>
              <a:rPr lang="en" b="1" u="sng">
                <a:latin typeface="Georgia"/>
                <a:ea typeface="Georgia"/>
                <a:cs typeface="Georgia"/>
                <a:sym typeface="Georgia"/>
              </a:rPr>
              <a:t>Cons:</a:t>
            </a:r>
            <a:br>
              <a:rPr lang="en" b="1">
                <a:latin typeface="Georgia"/>
                <a:ea typeface="Georgia"/>
                <a:cs typeface="Georgia"/>
                <a:sym typeface="Georgia"/>
              </a:rPr>
            </a:br>
            <a:endParaRPr b="1">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Lacked ability to simulate physical responses (e.g. broken panel, tumbling, power drain)</a:t>
            </a:r>
            <a:br>
              <a:rPr lang="en">
                <a:latin typeface="Georgia"/>
                <a:ea typeface="Georgia"/>
                <a:cs typeface="Georgia"/>
                <a:sym typeface="Georgia"/>
              </a:rPr>
            </a:b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Issues not directly evident in logic may go unnoticed without behavioral feedback</a:t>
            </a:r>
            <a:br>
              <a:rPr lang="en">
                <a:latin typeface="Georgia"/>
                <a:ea typeface="Georgia"/>
                <a:cs typeface="Georgia"/>
                <a:sym typeface="Georgia"/>
              </a:rPr>
            </a:b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pic>
        <p:nvPicPr>
          <p:cNvPr id="212" name="Google Shape;212;p28" title="Screenshot 2025-07-27 at 12.39.39 PM.png"/>
          <p:cNvPicPr preferRelativeResize="0"/>
          <p:nvPr/>
        </p:nvPicPr>
        <p:blipFill>
          <a:blip r:embed="rId4">
            <a:alphaModFix/>
          </a:blip>
          <a:stretch>
            <a:fillRect/>
          </a:stretch>
        </p:blipFill>
        <p:spPr>
          <a:xfrm>
            <a:off x="5422825" y="1368850"/>
            <a:ext cx="3474297" cy="764209"/>
          </a:xfrm>
          <a:prstGeom prst="rect">
            <a:avLst/>
          </a:prstGeom>
          <a:noFill/>
          <a:ln w="20075" cap="flat" cmpd="sng">
            <a:solidFill>
              <a:srgbClr val="EFEFEF"/>
            </a:solidFill>
            <a:prstDash val="solid"/>
            <a:round/>
            <a:headEnd type="none" w="sm" len="sm"/>
            <a:tailEnd type="none" w="sm" len="sm"/>
          </a:ln>
        </p:spPr>
      </p:pic>
      <p:pic>
        <p:nvPicPr>
          <p:cNvPr id="213" name="Google Shape;213;p28" title="Screenshot 2025-07-27 at 12.40.41 PM.png"/>
          <p:cNvPicPr preferRelativeResize="0"/>
          <p:nvPr/>
        </p:nvPicPr>
        <p:blipFill>
          <a:blip r:embed="rId5">
            <a:alphaModFix/>
          </a:blip>
          <a:stretch>
            <a:fillRect/>
          </a:stretch>
        </p:blipFill>
        <p:spPr>
          <a:xfrm>
            <a:off x="5422825" y="3370685"/>
            <a:ext cx="3474301" cy="415782"/>
          </a:xfrm>
          <a:prstGeom prst="rect">
            <a:avLst/>
          </a:prstGeom>
          <a:noFill/>
          <a:ln w="20075" cap="flat" cmpd="sng">
            <a:solidFill>
              <a:srgbClr val="EFEFEF"/>
            </a:solidFill>
            <a:prstDash val="solid"/>
            <a:round/>
            <a:headEnd type="none" w="sm" len="sm"/>
            <a:tailEnd type="none" w="sm" len="sm"/>
          </a:ln>
        </p:spPr>
      </p:pic>
      <p:sp>
        <p:nvSpPr>
          <p:cNvPr id="214" name="Google Shape;214;p28"/>
          <p:cNvSpPr txBox="1"/>
          <p:nvPr/>
        </p:nvSpPr>
        <p:spPr>
          <a:xfrm>
            <a:off x="6131422" y="2154065"/>
            <a:ext cx="2057100" cy="150300"/>
          </a:xfrm>
          <a:prstGeom prst="rect">
            <a:avLst/>
          </a:prstGeom>
          <a:noFill/>
          <a:ln>
            <a:noFill/>
          </a:ln>
        </p:spPr>
        <p:txBody>
          <a:bodyPr spcFirstLastPara="1" wrap="square" lIns="96375" tIns="96375" rIns="96375" bIns="96375" anchor="ctr" anchorCtr="0">
            <a:noAutofit/>
          </a:bodyPr>
          <a:lstStyle/>
          <a:p>
            <a:pPr marL="0" lvl="0" indent="0" algn="ctr" rtl="0">
              <a:spcBef>
                <a:spcPts val="0"/>
              </a:spcBef>
              <a:spcAft>
                <a:spcPts val="0"/>
              </a:spcAft>
              <a:buNone/>
            </a:pPr>
            <a:r>
              <a:rPr lang="en" sz="843" i="1">
                <a:solidFill>
                  <a:schemeClr val="lt1"/>
                </a:solidFill>
              </a:rPr>
              <a:t>Custom Packet Creation</a:t>
            </a:r>
            <a:endParaRPr sz="843" i="1">
              <a:solidFill>
                <a:schemeClr val="lt1"/>
              </a:solidFill>
            </a:endParaRPr>
          </a:p>
        </p:txBody>
      </p:sp>
      <p:sp>
        <p:nvSpPr>
          <p:cNvPr id="215" name="Google Shape;215;p28"/>
          <p:cNvSpPr txBox="1"/>
          <p:nvPr/>
        </p:nvSpPr>
        <p:spPr>
          <a:xfrm>
            <a:off x="6333845" y="3817692"/>
            <a:ext cx="1652100" cy="150300"/>
          </a:xfrm>
          <a:prstGeom prst="rect">
            <a:avLst/>
          </a:prstGeom>
          <a:noFill/>
          <a:ln>
            <a:noFill/>
          </a:ln>
        </p:spPr>
        <p:txBody>
          <a:bodyPr spcFirstLastPara="1" wrap="square" lIns="96375" tIns="96375" rIns="96375" bIns="96375" anchor="ctr" anchorCtr="0">
            <a:noAutofit/>
          </a:bodyPr>
          <a:lstStyle/>
          <a:p>
            <a:pPr marL="0" lvl="0" indent="0" algn="ctr" rtl="0">
              <a:spcBef>
                <a:spcPts val="0"/>
              </a:spcBef>
              <a:spcAft>
                <a:spcPts val="0"/>
              </a:spcAft>
              <a:buNone/>
            </a:pPr>
            <a:r>
              <a:rPr lang="en" sz="843" i="1">
                <a:solidFill>
                  <a:schemeClr val="lt1"/>
                </a:solidFill>
              </a:rPr>
              <a:t>Assert EPS fires error event</a:t>
            </a:r>
            <a:endParaRPr sz="843" i="1">
              <a:solidFill>
                <a:schemeClr val="lt1"/>
              </a:solidFill>
            </a:endParaRPr>
          </a:p>
        </p:txBody>
      </p:sp>
      <p:cxnSp>
        <p:nvCxnSpPr>
          <p:cNvPr id="216" name="Google Shape;216;p28"/>
          <p:cNvCxnSpPr/>
          <p:nvPr/>
        </p:nvCxnSpPr>
        <p:spPr>
          <a:xfrm>
            <a:off x="7158380" y="2604077"/>
            <a:ext cx="3300" cy="466800"/>
          </a:xfrm>
          <a:prstGeom prst="straightConnector1">
            <a:avLst/>
          </a:prstGeom>
          <a:noFill/>
          <a:ln w="10050" cap="flat" cmpd="sng">
            <a:solidFill>
              <a:schemeClr val="lt1"/>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61A2F"/>
            </a:gs>
            <a:gs pos="100000">
              <a:srgbClr val="183F61"/>
            </a:gs>
          </a:gsLst>
          <a:lin ang="5400700" scaled="0"/>
        </a:gradFill>
        <a:effectLst/>
      </p:bgPr>
    </p:bg>
    <p:spTree>
      <p:nvGrpSpPr>
        <p:cNvPr id="1" name="Shape 220"/>
        <p:cNvGrpSpPr/>
        <p:nvPr/>
      </p:nvGrpSpPr>
      <p:grpSpPr>
        <a:xfrm>
          <a:off x="0" y="0"/>
          <a:ext cx="0" cy="0"/>
          <a:chOff x="0" y="0"/>
          <a:chExt cx="0" cy="0"/>
        </a:xfrm>
      </p:grpSpPr>
      <p:sp>
        <p:nvSpPr>
          <p:cNvPr id="221" name="Google Shape;221;p29"/>
          <p:cNvSpPr/>
          <p:nvPr/>
        </p:nvSpPr>
        <p:spPr>
          <a:xfrm>
            <a:off x="0" y="0"/>
            <a:ext cx="51114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Georgia"/>
              <a:ea typeface="Georgia"/>
              <a:cs typeface="Georgia"/>
              <a:sym typeface="Georgia"/>
            </a:endParaRPr>
          </a:p>
        </p:txBody>
      </p:sp>
      <p:pic>
        <p:nvPicPr>
          <p:cNvPr id="222" name="Google Shape;222;p29"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223" name="Google Shape;223;p29"/>
          <p:cNvSpPr txBox="1">
            <a:spLocks noGrp="1"/>
          </p:cNvSpPr>
          <p:nvPr>
            <p:ph type="title"/>
          </p:nvPr>
        </p:nvSpPr>
        <p:spPr>
          <a:xfrm>
            <a:off x="326000" y="226175"/>
            <a:ext cx="485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020" b="1" u="sng">
                <a:latin typeface="Georgia"/>
                <a:ea typeface="Georgia"/>
                <a:cs typeface="Georgia"/>
                <a:sym typeface="Georgia"/>
              </a:rPr>
              <a:t>Environment 2 Findings:</a:t>
            </a:r>
            <a:endParaRPr sz="2020" b="1" u="sng">
              <a:latin typeface="Georgia"/>
              <a:ea typeface="Georgia"/>
              <a:cs typeface="Georgia"/>
              <a:sym typeface="Georgia"/>
            </a:endParaRPr>
          </a:p>
          <a:p>
            <a:pPr marL="0" lvl="0" indent="0" algn="ctr" rtl="0">
              <a:spcBef>
                <a:spcPts val="0"/>
              </a:spcBef>
              <a:spcAft>
                <a:spcPts val="0"/>
              </a:spcAft>
              <a:buSzPts val="990"/>
              <a:buNone/>
            </a:pPr>
            <a:endParaRPr sz="2020" b="1" u="sng">
              <a:solidFill>
                <a:schemeClr val="lt1"/>
              </a:solidFill>
              <a:latin typeface="Georgia"/>
              <a:ea typeface="Georgia"/>
              <a:cs typeface="Georgia"/>
              <a:sym typeface="Georgia"/>
            </a:endParaRPr>
          </a:p>
        </p:txBody>
      </p:sp>
      <p:sp>
        <p:nvSpPr>
          <p:cNvPr id="224" name="Google Shape;224;p29"/>
          <p:cNvSpPr txBox="1"/>
          <p:nvPr/>
        </p:nvSpPr>
        <p:spPr>
          <a:xfrm>
            <a:off x="253850" y="1183875"/>
            <a:ext cx="45243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Georgia"/>
                <a:ea typeface="Georgia"/>
                <a:cs typeface="Georgia"/>
                <a:sym typeface="Georgia"/>
              </a:rPr>
              <a:t>Pros:</a:t>
            </a:r>
            <a:br>
              <a:rPr lang="en" b="1" u="sng">
                <a:latin typeface="Georgia"/>
                <a:ea typeface="Georgia"/>
                <a:cs typeface="Georgia"/>
                <a:sym typeface="Georgia"/>
              </a:rPr>
            </a:br>
            <a:endParaRPr b="1" u="sng">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Rapidly tested EPS behavior and resiliency under fault conditions (e.g., stuck switch, broken panel)</a:t>
            </a:r>
            <a:endParaRPr>
              <a:latin typeface="Georgia"/>
              <a:ea typeface="Georgia"/>
              <a:cs typeface="Georgia"/>
              <a:sym typeface="Georgia"/>
            </a:endParaRPr>
          </a:p>
          <a:p>
            <a:pPr marL="457200" lvl="0" indent="0" algn="l" rtl="0">
              <a:spcBef>
                <a:spcPts val="0"/>
              </a:spcBef>
              <a:spcAft>
                <a:spcPts val="0"/>
              </a:spcAft>
              <a:buNone/>
            </a:pP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Enabled long-duration behavior modeling with fast runtime</a:t>
            </a:r>
            <a:br>
              <a:rPr lang="en">
                <a:latin typeface="Georgia"/>
                <a:ea typeface="Georgia"/>
                <a:cs typeface="Georgia"/>
                <a:sym typeface="Georgia"/>
              </a:rPr>
            </a:br>
            <a:endParaRPr>
              <a:latin typeface="Georgia"/>
              <a:ea typeface="Georgia"/>
              <a:cs typeface="Georgia"/>
              <a:sym typeface="Georgia"/>
            </a:endParaRPr>
          </a:p>
          <a:p>
            <a:pPr marL="0" lvl="0" indent="0" algn="l" rtl="0">
              <a:spcBef>
                <a:spcPts val="0"/>
              </a:spcBef>
              <a:spcAft>
                <a:spcPts val="0"/>
              </a:spcAft>
              <a:buNone/>
            </a:pPr>
            <a:r>
              <a:rPr lang="en" b="1" u="sng">
                <a:latin typeface="Georgia"/>
                <a:ea typeface="Georgia"/>
                <a:cs typeface="Georgia"/>
                <a:sym typeface="Georgia"/>
              </a:rPr>
              <a:t>Cons:</a:t>
            </a:r>
            <a:br>
              <a:rPr lang="en" b="1" u="sng">
                <a:latin typeface="Georgia"/>
                <a:ea typeface="Georgia"/>
                <a:cs typeface="Georgia"/>
                <a:sym typeface="Georgia"/>
              </a:rPr>
            </a:br>
            <a:endParaRPr b="1" u="sng">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No FSW integration limited root cause tracing</a:t>
            </a:r>
            <a:br>
              <a:rPr lang="en">
                <a:latin typeface="Georgia"/>
                <a:ea typeface="Georgia"/>
                <a:cs typeface="Georgia"/>
                <a:sym typeface="Georgia"/>
              </a:rPr>
            </a:b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Static inputs (e.g., fixed sun vectors) restricted realism in dynamic scenarios like a broken panel and tumbling</a:t>
            </a:r>
            <a:br>
              <a:rPr lang="en">
                <a:latin typeface="Georgia"/>
                <a:ea typeface="Georgia"/>
                <a:cs typeface="Georgia"/>
                <a:sym typeface="Georgia"/>
              </a:rPr>
            </a:br>
            <a:br>
              <a:rPr lang="en">
                <a:latin typeface="Georgia"/>
                <a:ea typeface="Georgia"/>
                <a:cs typeface="Georgia"/>
                <a:sym typeface="Georgia"/>
              </a:rPr>
            </a:br>
            <a:endParaRPr>
              <a:latin typeface="Georgia"/>
              <a:ea typeface="Georgia"/>
              <a:cs typeface="Georgia"/>
              <a:sym typeface="Georgia"/>
            </a:endParaRPr>
          </a:p>
        </p:txBody>
      </p:sp>
      <p:pic>
        <p:nvPicPr>
          <p:cNvPr id="225" name="Google Shape;225;p29" title="ENV2-BrokenY-Standard.png"/>
          <p:cNvPicPr preferRelativeResize="0"/>
          <p:nvPr/>
        </p:nvPicPr>
        <p:blipFill>
          <a:blip r:embed="rId4">
            <a:alphaModFix/>
          </a:blip>
          <a:stretch>
            <a:fillRect/>
          </a:stretch>
        </p:blipFill>
        <p:spPr>
          <a:xfrm>
            <a:off x="5530788" y="684625"/>
            <a:ext cx="3208600" cy="1604300"/>
          </a:xfrm>
          <a:prstGeom prst="rect">
            <a:avLst/>
          </a:prstGeom>
          <a:noFill/>
          <a:ln w="19050" cap="flat" cmpd="sng">
            <a:solidFill>
              <a:srgbClr val="EFEFEF"/>
            </a:solidFill>
            <a:prstDash val="solid"/>
            <a:round/>
            <a:headEnd type="none" w="sm" len="sm"/>
            <a:tailEnd type="none" w="sm" len="sm"/>
          </a:ln>
        </p:spPr>
      </p:pic>
      <p:pic>
        <p:nvPicPr>
          <p:cNvPr id="226" name="Google Shape;226;p29" title="ENV2-BrokenY-HeavyBias.png"/>
          <p:cNvPicPr preferRelativeResize="0"/>
          <p:nvPr/>
        </p:nvPicPr>
        <p:blipFill>
          <a:blip r:embed="rId5">
            <a:alphaModFix/>
          </a:blip>
          <a:stretch>
            <a:fillRect/>
          </a:stretch>
        </p:blipFill>
        <p:spPr>
          <a:xfrm>
            <a:off x="5530813" y="2953125"/>
            <a:ext cx="3208572" cy="1604300"/>
          </a:xfrm>
          <a:prstGeom prst="rect">
            <a:avLst/>
          </a:prstGeom>
          <a:noFill/>
          <a:ln w="19050" cap="flat" cmpd="sng">
            <a:solidFill>
              <a:srgbClr val="EFEFEF"/>
            </a:solidFill>
            <a:prstDash val="solid"/>
            <a:round/>
            <a:headEnd type="none" w="sm" len="sm"/>
            <a:tailEnd type="none" w="sm" len="sm"/>
          </a:ln>
        </p:spPr>
      </p:pic>
      <p:sp>
        <p:nvSpPr>
          <p:cNvPr id="227" name="Google Shape;227;p29"/>
          <p:cNvSpPr txBox="1"/>
          <p:nvPr/>
        </p:nvSpPr>
        <p:spPr>
          <a:xfrm>
            <a:off x="6134781" y="2288926"/>
            <a:ext cx="2148600" cy="156900"/>
          </a:xfrm>
          <a:prstGeom prst="rect">
            <a:avLst/>
          </a:prstGeom>
          <a:noFill/>
          <a:ln>
            <a:noFill/>
          </a:ln>
        </p:spPr>
        <p:txBody>
          <a:bodyPr spcFirstLastPara="1" wrap="square" lIns="100675" tIns="100675" rIns="100675" bIns="100675" anchor="ctr" anchorCtr="0">
            <a:noAutofit/>
          </a:bodyPr>
          <a:lstStyle/>
          <a:p>
            <a:pPr marL="0" lvl="0" indent="0" algn="ctr" rtl="0">
              <a:spcBef>
                <a:spcPts val="0"/>
              </a:spcBef>
              <a:spcAft>
                <a:spcPts val="0"/>
              </a:spcAft>
              <a:buNone/>
            </a:pPr>
            <a:r>
              <a:rPr lang="en" sz="880" i="1">
                <a:solidFill>
                  <a:schemeClr val="lt1"/>
                </a:solidFill>
              </a:rPr>
              <a:t>Env 2: X-Biased Orbit </a:t>
            </a:r>
            <a:endParaRPr sz="880" i="1">
              <a:solidFill>
                <a:schemeClr val="lt1"/>
              </a:solidFill>
            </a:endParaRPr>
          </a:p>
        </p:txBody>
      </p:sp>
      <p:sp>
        <p:nvSpPr>
          <p:cNvPr id="228" name="Google Shape;228;p29"/>
          <p:cNvSpPr txBox="1"/>
          <p:nvPr/>
        </p:nvSpPr>
        <p:spPr>
          <a:xfrm>
            <a:off x="6134781" y="4557426"/>
            <a:ext cx="2148600" cy="156900"/>
          </a:xfrm>
          <a:prstGeom prst="rect">
            <a:avLst/>
          </a:prstGeom>
          <a:noFill/>
          <a:ln>
            <a:noFill/>
          </a:ln>
        </p:spPr>
        <p:txBody>
          <a:bodyPr spcFirstLastPara="1" wrap="square" lIns="100675" tIns="100675" rIns="100675" bIns="100675" anchor="ctr" anchorCtr="0">
            <a:noAutofit/>
          </a:bodyPr>
          <a:lstStyle/>
          <a:p>
            <a:pPr marL="0" lvl="0" indent="0" algn="ctr" rtl="0">
              <a:spcBef>
                <a:spcPts val="0"/>
              </a:spcBef>
              <a:spcAft>
                <a:spcPts val="0"/>
              </a:spcAft>
              <a:buNone/>
            </a:pPr>
            <a:r>
              <a:rPr lang="en" sz="880" i="1">
                <a:solidFill>
                  <a:schemeClr val="lt1"/>
                </a:solidFill>
              </a:rPr>
              <a:t>Env 2: -Y-Biased Orbit </a:t>
            </a:r>
            <a:endParaRPr sz="880" i="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61A2F"/>
            </a:gs>
            <a:gs pos="100000">
              <a:srgbClr val="183F61"/>
            </a:gs>
          </a:gsLst>
          <a:lin ang="5400700" scaled="0"/>
        </a:gradFill>
        <a:effectLst/>
      </p:bgPr>
    </p:bg>
    <p:spTree>
      <p:nvGrpSpPr>
        <p:cNvPr id="1" name="Shape 232"/>
        <p:cNvGrpSpPr/>
        <p:nvPr/>
      </p:nvGrpSpPr>
      <p:grpSpPr>
        <a:xfrm>
          <a:off x="0" y="0"/>
          <a:ext cx="0" cy="0"/>
          <a:chOff x="0" y="0"/>
          <a:chExt cx="0" cy="0"/>
        </a:xfrm>
      </p:grpSpPr>
      <p:sp>
        <p:nvSpPr>
          <p:cNvPr id="233" name="Google Shape;233;p30"/>
          <p:cNvSpPr/>
          <p:nvPr/>
        </p:nvSpPr>
        <p:spPr>
          <a:xfrm>
            <a:off x="0" y="0"/>
            <a:ext cx="51114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Georgia"/>
              <a:ea typeface="Georgia"/>
              <a:cs typeface="Georgia"/>
              <a:sym typeface="Georgia"/>
            </a:endParaRPr>
          </a:p>
        </p:txBody>
      </p:sp>
      <p:pic>
        <p:nvPicPr>
          <p:cNvPr id="234" name="Google Shape;234;p30"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235" name="Google Shape;235;p30"/>
          <p:cNvSpPr txBox="1">
            <a:spLocks noGrp="1"/>
          </p:cNvSpPr>
          <p:nvPr>
            <p:ph type="title"/>
          </p:nvPr>
        </p:nvSpPr>
        <p:spPr>
          <a:xfrm>
            <a:off x="326000" y="226175"/>
            <a:ext cx="485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020" b="1" u="sng">
                <a:latin typeface="Georgia"/>
                <a:ea typeface="Georgia"/>
                <a:cs typeface="Georgia"/>
                <a:sym typeface="Georgia"/>
              </a:rPr>
              <a:t>Environment 3 Findings:</a:t>
            </a:r>
            <a:endParaRPr sz="2020" b="1" u="sng">
              <a:latin typeface="Georgia"/>
              <a:ea typeface="Georgia"/>
              <a:cs typeface="Georgia"/>
              <a:sym typeface="Georgia"/>
            </a:endParaRPr>
          </a:p>
          <a:p>
            <a:pPr marL="0" lvl="0" indent="0" algn="ctr" rtl="0">
              <a:spcBef>
                <a:spcPts val="0"/>
              </a:spcBef>
              <a:spcAft>
                <a:spcPts val="0"/>
              </a:spcAft>
              <a:buSzPts val="990"/>
              <a:buNone/>
            </a:pPr>
            <a:endParaRPr sz="2020" b="1" u="sng">
              <a:solidFill>
                <a:schemeClr val="lt1"/>
              </a:solidFill>
              <a:latin typeface="Georgia"/>
              <a:ea typeface="Georgia"/>
              <a:cs typeface="Georgia"/>
              <a:sym typeface="Georgia"/>
            </a:endParaRPr>
          </a:p>
        </p:txBody>
      </p:sp>
      <p:sp>
        <p:nvSpPr>
          <p:cNvPr id="236" name="Google Shape;236;p30"/>
          <p:cNvSpPr txBox="1"/>
          <p:nvPr/>
        </p:nvSpPr>
        <p:spPr>
          <a:xfrm>
            <a:off x="207200" y="1073400"/>
            <a:ext cx="4583400" cy="360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u="sng">
                <a:solidFill>
                  <a:schemeClr val="dk1"/>
                </a:solidFill>
                <a:latin typeface="Georgia"/>
                <a:ea typeface="Georgia"/>
                <a:cs typeface="Georgia"/>
                <a:sym typeface="Georgia"/>
              </a:rPr>
              <a:t>Pros:</a:t>
            </a:r>
            <a:endParaRPr b="1" u="sng">
              <a:solidFill>
                <a:schemeClr val="dk1"/>
              </a:solidFill>
              <a:latin typeface="Georgia"/>
              <a:ea typeface="Georgia"/>
              <a:cs typeface="Georgia"/>
              <a:sym typeface="Georgia"/>
            </a:endParaRPr>
          </a:p>
          <a:p>
            <a:pPr marL="457200" lvl="0" indent="-317500" algn="l" rtl="0">
              <a:lnSpc>
                <a:spcPct val="115000"/>
              </a:lnSpc>
              <a:spcBef>
                <a:spcPts val="1200"/>
              </a:spcBef>
              <a:spcAft>
                <a:spcPts val="0"/>
              </a:spcAft>
              <a:buClr>
                <a:schemeClr val="dk1"/>
              </a:buClr>
              <a:buSzPts val="1400"/>
              <a:buFont typeface="Georgia"/>
              <a:buChar char="●"/>
            </a:pPr>
            <a:r>
              <a:rPr lang="en">
                <a:solidFill>
                  <a:schemeClr val="dk1"/>
                </a:solidFill>
                <a:latin typeface="Georgia"/>
                <a:ea typeface="Georgia"/>
                <a:cs typeface="Georgia"/>
                <a:sym typeface="Georgia"/>
              </a:rPr>
              <a:t>Detection of both software bugs and resulting system behavior </a:t>
            </a:r>
            <a:br>
              <a:rPr lang="en">
                <a:solidFill>
                  <a:schemeClr val="dk1"/>
                </a:solidFill>
                <a:latin typeface="Georgia"/>
                <a:ea typeface="Georgia"/>
                <a:cs typeface="Georgia"/>
                <a:sym typeface="Georgia"/>
              </a:rPr>
            </a:br>
            <a:endParaRPr>
              <a:solidFill>
                <a:schemeClr val="dk1"/>
              </a:solidFill>
              <a:latin typeface="Georgia"/>
              <a:ea typeface="Georgia"/>
              <a:cs typeface="Georgia"/>
              <a:sym typeface="Georgia"/>
            </a:endParaRPr>
          </a:p>
          <a:p>
            <a:pPr marL="457200" lvl="0" indent="-317500" algn="l" rtl="0">
              <a:lnSpc>
                <a:spcPct val="115000"/>
              </a:lnSpc>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Supported various dynamic scenarios (e.g., tumbling, orientation changes) </a:t>
            </a:r>
            <a:endParaRPr>
              <a:solidFill>
                <a:schemeClr val="dk1"/>
              </a:solidFill>
              <a:latin typeface="Georgia"/>
              <a:ea typeface="Georgia"/>
              <a:cs typeface="Georgia"/>
              <a:sym typeface="Georgia"/>
            </a:endParaRPr>
          </a:p>
          <a:p>
            <a:pPr marL="0" lvl="0" indent="0" algn="l" rtl="0">
              <a:lnSpc>
                <a:spcPct val="115000"/>
              </a:lnSpc>
              <a:spcBef>
                <a:spcPts val="1200"/>
              </a:spcBef>
              <a:spcAft>
                <a:spcPts val="0"/>
              </a:spcAft>
              <a:buNone/>
            </a:pPr>
            <a:r>
              <a:rPr lang="en" b="1" u="sng">
                <a:solidFill>
                  <a:schemeClr val="dk1"/>
                </a:solidFill>
                <a:latin typeface="Georgia"/>
                <a:ea typeface="Georgia"/>
                <a:cs typeface="Georgia"/>
                <a:sym typeface="Georgia"/>
              </a:rPr>
              <a:t>Cons:</a:t>
            </a:r>
            <a:endParaRPr b="1" u="sng">
              <a:solidFill>
                <a:schemeClr val="dk1"/>
              </a:solidFill>
              <a:latin typeface="Georgia"/>
              <a:ea typeface="Georgia"/>
              <a:cs typeface="Georgia"/>
              <a:sym typeface="Georgia"/>
            </a:endParaRPr>
          </a:p>
          <a:p>
            <a:pPr marL="457200" lvl="0" indent="-317500" algn="l" rtl="0">
              <a:lnSpc>
                <a:spcPct val="115000"/>
              </a:lnSpc>
              <a:spcBef>
                <a:spcPts val="1200"/>
              </a:spcBef>
              <a:spcAft>
                <a:spcPts val="0"/>
              </a:spcAft>
              <a:buClr>
                <a:schemeClr val="dk1"/>
              </a:buClr>
              <a:buSzPts val="1400"/>
              <a:buFont typeface="Georgia"/>
              <a:buChar char="●"/>
            </a:pPr>
            <a:r>
              <a:rPr lang="en">
                <a:solidFill>
                  <a:schemeClr val="dk1"/>
                </a:solidFill>
                <a:latin typeface="Georgia"/>
                <a:ea typeface="Georgia"/>
                <a:cs typeface="Georgia"/>
                <a:sym typeface="Georgia"/>
              </a:rPr>
              <a:t>Required configuring 42 simulator, increasing setup complexity and time</a:t>
            </a:r>
            <a:br>
              <a:rPr lang="en">
                <a:solidFill>
                  <a:schemeClr val="dk1"/>
                </a:solidFill>
                <a:latin typeface="Georgia"/>
                <a:ea typeface="Georgia"/>
                <a:cs typeface="Georgia"/>
                <a:sym typeface="Georgia"/>
              </a:rPr>
            </a:br>
            <a:endParaRPr>
              <a:solidFill>
                <a:schemeClr val="dk1"/>
              </a:solidFill>
              <a:latin typeface="Georgia"/>
              <a:ea typeface="Georgia"/>
              <a:cs typeface="Georgia"/>
              <a:sym typeface="Georgia"/>
            </a:endParaRPr>
          </a:p>
          <a:p>
            <a:pPr marL="457200" lvl="0" indent="-317500" algn="l" rtl="0">
              <a:lnSpc>
                <a:spcPct val="115000"/>
              </a:lnSpc>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Testing was slower due to reliance on NOS</a:t>
            </a:r>
            <a:r>
              <a:rPr lang="en" sz="1520" b="1" baseline="30000">
                <a:solidFill>
                  <a:schemeClr val="dk1"/>
                </a:solidFill>
                <a:latin typeface="Georgia"/>
                <a:ea typeface="Georgia"/>
                <a:cs typeface="Georgia"/>
                <a:sym typeface="Georgia"/>
              </a:rPr>
              <a:t>3</a:t>
            </a:r>
            <a:r>
              <a:rPr lang="en">
                <a:solidFill>
                  <a:schemeClr val="dk1"/>
                </a:solidFill>
                <a:latin typeface="Georgia"/>
                <a:ea typeface="Georgia"/>
                <a:cs typeface="Georgia"/>
                <a:sym typeface="Georgia"/>
              </a:rPr>
              <a:t> but could be bypassed in an isolated environment</a:t>
            </a:r>
            <a:endParaRPr>
              <a:solidFill>
                <a:schemeClr val="dk1"/>
              </a:solidFill>
              <a:latin typeface="Georgia"/>
              <a:ea typeface="Georgia"/>
              <a:cs typeface="Georgia"/>
              <a:sym typeface="Georgia"/>
            </a:endParaRPr>
          </a:p>
        </p:txBody>
      </p:sp>
      <p:pic>
        <p:nvPicPr>
          <p:cNvPr id="237" name="Google Shape;237;p30" title="NOS3-Orbit.png"/>
          <p:cNvPicPr preferRelativeResize="0"/>
          <p:nvPr/>
        </p:nvPicPr>
        <p:blipFill>
          <a:blip r:embed="rId4">
            <a:alphaModFix/>
          </a:blip>
          <a:stretch>
            <a:fillRect/>
          </a:stretch>
        </p:blipFill>
        <p:spPr>
          <a:xfrm>
            <a:off x="5526800" y="924525"/>
            <a:ext cx="3277500" cy="1177350"/>
          </a:xfrm>
          <a:prstGeom prst="rect">
            <a:avLst/>
          </a:prstGeom>
          <a:noFill/>
          <a:ln w="19050" cap="flat" cmpd="sng">
            <a:solidFill>
              <a:srgbClr val="D9D9D9"/>
            </a:solidFill>
            <a:prstDash val="solid"/>
            <a:round/>
            <a:headEnd type="none" w="sm" len="sm"/>
            <a:tailEnd type="none" w="sm" len="sm"/>
          </a:ln>
        </p:spPr>
      </p:pic>
      <p:sp>
        <p:nvSpPr>
          <p:cNvPr id="238" name="Google Shape;238;p30"/>
          <p:cNvSpPr txBox="1"/>
          <p:nvPr/>
        </p:nvSpPr>
        <p:spPr>
          <a:xfrm>
            <a:off x="5971853" y="2153934"/>
            <a:ext cx="2387400" cy="174300"/>
          </a:xfrm>
          <a:prstGeom prst="rect">
            <a:avLst/>
          </a:prstGeom>
          <a:noFill/>
          <a:ln>
            <a:noFill/>
          </a:ln>
        </p:spPr>
        <p:txBody>
          <a:bodyPr spcFirstLastPara="1" wrap="square" lIns="111850" tIns="111850" rIns="111850" bIns="111850" anchor="ctr" anchorCtr="0">
            <a:noAutofit/>
          </a:bodyPr>
          <a:lstStyle/>
          <a:p>
            <a:pPr marL="0" lvl="0" indent="0" algn="ctr" rtl="0">
              <a:spcBef>
                <a:spcPts val="0"/>
              </a:spcBef>
              <a:spcAft>
                <a:spcPts val="0"/>
              </a:spcAft>
              <a:buNone/>
            </a:pPr>
            <a:r>
              <a:rPr lang="en" sz="878" i="1">
                <a:solidFill>
                  <a:schemeClr val="lt1"/>
                </a:solidFill>
              </a:rPr>
              <a:t>Orbit Tipoff Config (passed to 42)</a:t>
            </a:r>
            <a:endParaRPr sz="878" i="1">
              <a:solidFill>
                <a:schemeClr val="lt1"/>
              </a:solidFill>
            </a:endParaRPr>
          </a:p>
        </p:txBody>
      </p:sp>
      <p:pic>
        <p:nvPicPr>
          <p:cNvPr id="239" name="Google Shape;239;p30" title="Capture (1).PNG"/>
          <p:cNvPicPr preferRelativeResize="0"/>
          <p:nvPr/>
        </p:nvPicPr>
        <p:blipFill>
          <a:blip r:embed="rId5">
            <a:alphaModFix/>
          </a:blip>
          <a:stretch>
            <a:fillRect/>
          </a:stretch>
        </p:blipFill>
        <p:spPr>
          <a:xfrm>
            <a:off x="5555062" y="2956250"/>
            <a:ext cx="3220974" cy="1458950"/>
          </a:xfrm>
          <a:prstGeom prst="rect">
            <a:avLst/>
          </a:prstGeom>
          <a:noFill/>
          <a:ln>
            <a:noFill/>
          </a:ln>
        </p:spPr>
      </p:pic>
      <p:sp>
        <p:nvSpPr>
          <p:cNvPr id="240" name="Google Shape;240;p30"/>
          <p:cNvSpPr txBox="1"/>
          <p:nvPr/>
        </p:nvSpPr>
        <p:spPr>
          <a:xfrm>
            <a:off x="5971840" y="4415209"/>
            <a:ext cx="2387400" cy="174300"/>
          </a:xfrm>
          <a:prstGeom prst="rect">
            <a:avLst/>
          </a:prstGeom>
          <a:noFill/>
          <a:ln>
            <a:noFill/>
          </a:ln>
        </p:spPr>
        <p:txBody>
          <a:bodyPr spcFirstLastPara="1" wrap="square" lIns="111850" tIns="111850" rIns="111850" bIns="111850" anchor="ctr" anchorCtr="0">
            <a:noAutofit/>
          </a:bodyPr>
          <a:lstStyle/>
          <a:p>
            <a:pPr marL="0" lvl="0" indent="0" algn="ctr" rtl="0">
              <a:spcBef>
                <a:spcPts val="0"/>
              </a:spcBef>
              <a:spcAft>
                <a:spcPts val="0"/>
              </a:spcAft>
              <a:buNone/>
            </a:pPr>
            <a:r>
              <a:rPr lang="en" sz="878" i="1">
                <a:solidFill>
                  <a:schemeClr val="lt1"/>
                </a:solidFill>
              </a:rPr>
              <a:t>42 Config Snippet</a:t>
            </a:r>
            <a:endParaRPr sz="878" i="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61A2F"/>
            </a:gs>
            <a:gs pos="100000">
              <a:srgbClr val="183F61"/>
            </a:gs>
          </a:gsLst>
          <a:lin ang="5400700" scaled="0"/>
        </a:gradFill>
        <a:effectLst/>
      </p:bgPr>
    </p:bg>
    <p:spTree>
      <p:nvGrpSpPr>
        <p:cNvPr id="1" name="Shape 244"/>
        <p:cNvGrpSpPr/>
        <p:nvPr/>
      </p:nvGrpSpPr>
      <p:grpSpPr>
        <a:xfrm>
          <a:off x="0" y="0"/>
          <a:ext cx="0" cy="0"/>
          <a:chOff x="0" y="0"/>
          <a:chExt cx="0" cy="0"/>
        </a:xfrm>
      </p:grpSpPr>
      <p:sp>
        <p:nvSpPr>
          <p:cNvPr id="245" name="Google Shape;245;p31"/>
          <p:cNvSpPr/>
          <p:nvPr/>
        </p:nvSpPr>
        <p:spPr>
          <a:xfrm>
            <a:off x="0" y="0"/>
            <a:ext cx="51114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Georgia"/>
              <a:ea typeface="Georgia"/>
              <a:cs typeface="Georgia"/>
              <a:sym typeface="Georgia"/>
            </a:endParaRPr>
          </a:p>
        </p:txBody>
      </p:sp>
      <p:pic>
        <p:nvPicPr>
          <p:cNvPr id="246" name="Google Shape;246;p31"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247" name="Google Shape;247;p31"/>
          <p:cNvSpPr txBox="1">
            <a:spLocks noGrp="1"/>
          </p:cNvSpPr>
          <p:nvPr>
            <p:ph type="title"/>
          </p:nvPr>
        </p:nvSpPr>
        <p:spPr>
          <a:xfrm>
            <a:off x="326000" y="226175"/>
            <a:ext cx="485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020" b="1" u="sng">
                <a:latin typeface="Georgia"/>
                <a:ea typeface="Georgia"/>
                <a:cs typeface="Georgia"/>
                <a:sym typeface="Georgia"/>
              </a:rPr>
              <a:t>Environment 4 Findings:</a:t>
            </a:r>
            <a:endParaRPr sz="2020" b="1" u="sng">
              <a:latin typeface="Georgia"/>
              <a:ea typeface="Georgia"/>
              <a:cs typeface="Georgia"/>
              <a:sym typeface="Georgia"/>
            </a:endParaRPr>
          </a:p>
          <a:p>
            <a:pPr marL="0" lvl="0" indent="0" algn="ctr" rtl="0">
              <a:spcBef>
                <a:spcPts val="0"/>
              </a:spcBef>
              <a:spcAft>
                <a:spcPts val="0"/>
              </a:spcAft>
              <a:buSzPts val="990"/>
              <a:buNone/>
            </a:pPr>
            <a:endParaRPr sz="2020" b="1" u="sng">
              <a:solidFill>
                <a:schemeClr val="lt1"/>
              </a:solidFill>
              <a:latin typeface="Georgia"/>
              <a:ea typeface="Georgia"/>
              <a:cs typeface="Georgia"/>
              <a:sym typeface="Georgia"/>
            </a:endParaRPr>
          </a:p>
        </p:txBody>
      </p:sp>
      <p:sp>
        <p:nvSpPr>
          <p:cNvPr id="248" name="Google Shape;248;p31"/>
          <p:cNvSpPr txBox="1"/>
          <p:nvPr/>
        </p:nvSpPr>
        <p:spPr>
          <a:xfrm>
            <a:off x="253850" y="1183875"/>
            <a:ext cx="45243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Georgia"/>
                <a:ea typeface="Georgia"/>
                <a:cs typeface="Georgia"/>
                <a:sym typeface="Georgia"/>
              </a:rPr>
              <a:t>Pros:</a:t>
            </a:r>
            <a:br>
              <a:rPr lang="en" b="1" u="sng">
                <a:latin typeface="Georgia"/>
                <a:ea typeface="Georgia"/>
                <a:cs typeface="Georgia"/>
                <a:sym typeface="Georgia"/>
              </a:rPr>
            </a:br>
            <a:endParaRPr b="1" u="sng">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Supported end-to-end bug detection</a:t>
            </a:r>
            <a:endParaRPr>
              <a:latin typeface="Georgia"/>
              <a:ea typeface="Georgia"/>
              <a:cs typeface="Georgia"/>
              <a:sym typeface="Georgia"/>
            </a:endParaRPr>
          </a:p>
          <a:p>
            <a:pPr marL="457200" lvl="0" indent="0" algn="l" rtl="0">
              <a:spcBef>
                <a:spcPts val="0"/>
              </a:spcBef>
              <a:spcAft>
                <a:spcPts val="0"/>
              </a:spcAft>
              <a:buNone/>
            </a:pP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Enabled testing of system-level responses (e.g., reorientation, stabilization during tumbling)</a:t>
            </a:r>
            <a:br>
              <a:rPr lang="en">
                <a:latin typeface="Georgia"/>
                <a:ea typeface="Georgia"/>
                <a:cs typeface="Georgia"/>
                <a:sym typeface="Georgia"/>
              </a:rPr>
            </a:br>
            <a:endParaRPr>
              <a:latin typeface="Georgia"/>
              <a:ea typeface="Georgia"/>
              <a:cs typeface="Georgia"/>
              <a:sym typeface="Georgia"/>
            </a:endParaRPr>
          </a:p>
          <a:p>
            <a:pPr marL="0" lvl="0" indent="0" algn="l" rtl="0">
              <a:spcBef>
                <a:spcPts val="0"/>
              </a:spcBef>
              <a:spcAft>
                <a:spcPts val="0"/>
              </a:spcAft>
              <a:buNone/>
            </a:pPr>
            <a:r>
              <a:rPr lang="en" b="1" u="sng">
                <a:latin typeface="Georgia"/>
                <a:ea typeface="Georgia"/>
                <a:cs typeface="Georgia"/>
                <a:sym typeface="Georgia"/>
              </a:rPr>
              <a:t>Cons:</a:t>
            </a:r>
            <a:br>
              <a:rPr lang="en" b="1" u="sng">
                <a:latin typeface="Georgia"/>
                <a:ea typeface="Georgia"/>
                <a:cs typeface="Georgia"/>
                <a:sym typeface="Georgia"/>
              </a:rPr>
            </a:br>
            <a:endParaRPr b="1" u="sng">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Slow setup and execution; some simulations ran slower than real-time</a:t>
            </a:r>
            <a:br>
              <a:rPr lang="en">
                <a:latin typeface="Georgia"/>
                <a:ea typeface="Georgia"/>
                <a:cs typeface="Georgia"/>
                <a:sym typeface="Georgia"/>
              </a:rPr>
            </a:b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Harder to isolate issues, complex interactions obscure the exact fault location</a:t>
            </a:r>
            <a:br>
              <a:rPr lang="en">
                <a:latin typeface="Georgia"/>
                <a:ea typeface="Georgia"/>
                <a:cs typeface="Georgia"/>
                <a:sym typeface="Georgia"/>
              </a:rPr>
            </a:br>
            <a:endParaRPr>
              <a:latin typeface="Georgia"/>
              <a:ea typeface="Georgia"/>
              <a:cs typeface="Georgia"/>
              <a:sym typeface="Georgia"/>
            </a:endParaRPr>
          </a:p>
        </p:txBody>
      </p:sp>
      <p:pic>
        <p:nvPicPr>
          <p:cNvPr id="249" name="Google Shape;249;p31" title="ENV4-BDOT-Command.png"/>
          <p:cNvPicPr preferRelativeResize="0"/>
          <p:nvPr/>
        </p:nvPicPr>
        <p:blipFill>
          <a:blip r:embed="rId4">
            <a:alphaModFix/>
          </a:blip>
          <a:stretch>
            <a:fillRect/>
          </a:stretch>
        </p:blipFill>
        <p:spPr>
          <a:xfrm>
            <a:off x="5501549" y="553950"/>
            <a:ext cx="3277499" cy="1788796"/>
          </a:xfrm>
          <a:prstGeom prst="rect">
            <a:avLst/>
          </a:prstGeom>
          <a:noFill/>
          <a:ln w="19050" cap="flat" cmpd="sng">
            <a:solidFill>
              <a:srgbClr val="EFEFEF"/>
            </a:solidFill>
            <a:prstDash val="solid"/>
            <a:round/>
            <a:headEnd type="none" w="sm" len="sm"/>
            <a:tailEnd type="none" w="sm" len="sm"/>
          </a:ln>
        </p:spPr>
      </p:pic>
      <p:sp>
        <p:nvSpPr>
          <p:cNvPr id="250" name="Google Shape;250;p31"/>
          <p:cNvSpPr txBox="1"/>
          <p:nvPr/>
        </p:nvSpPr>
        <p:spPr>
          <a:xfrm>
            <a:off x="5946603" y="2342759"/>
            <a:ext cx="2387400" cy="174300"/>
          </a:xfrm>
          <a:prstGeom prst="rect">
            <a:avLst/>
          </a:prstGeom>
          <a:noFill/>
          <a:ln>
            <a:noFill/>
          </a:ln>
        </p:spPr>
        <p:txBody>
          <a:bodyPr spcFirstLastPara="1" wrap="square" lIns="111850" tIns="111850" rIns="111850" bIns="111850" anchor="ctr" anchorCtr="0">
            <a:noAutofit/>
          </a:bodyPr>
          <a:lstStyle/>
          <a:p>
            <a:pPr marL="0" lvl="0" indent="0" algn="ctr" rtl="0">
              <a:spcBef>
                <a:spcPts val="0"/>
              </a:spcBef>
              <a:spcAft>
                <a:spcPts val="0"/>
              </a:spcAft>
              <a:buNone/>
            </a:pPr>
            <a:r>
              <a:rPr lang="en" sz="878" i="1">
                <a:solidFill>
                  <a:schemeClr val="lt1"/>
                </a:solidFill>
              </a:rPr>
              <a:t>Env 4: Stabilizing Command</a:t>
            </a:r>
            <a:endParaRPr sz="878" i="1">
              <a:solidFill>
                <a:schemeClr val="lt1"/>
              </a:solidFill>
            </a:endParaRPr>
          </a:p>
        </p:txBody>
      </p:sp>
      <p:pic>
        <p:nvPicPr>
          <p:cNvPr id="251" name="Google Shape;251;p31" title="NOS3-TimeDriver (1).png"/>
          <p:cNvPicPr preferRelativeResize="0"/>
          <p:nvPr/>
        </p:nvPicPr>
        <p:blipFill>
          <a:blip r:embed="rId5">
            <a:alphaModFix/>
          </a:blip>
          <a:stretch>
            <a:fillRect/>
          </a:stretch>
        </p:blipFill>
        <p:spPr>
          <a:xfrm>
            <a:off x="5501550" y="2898300"/>
            <a:ext cx="3277501" cy="1409500"/>
          </a:xfrm>
          <a:prstGeom prst="rect">
            <a:avLst/>
          </a:prstGeom>
          <a:noFill/>
          <a:ln>
            <a:noFill/>
          </a:ln>
        </p:spPr>
      </p:pic>
      <p:sp>
        <p:nvSpPr>
          <p:cNvPr id="252" name="Google Shape;252;p31"/>
          <p:cNvSpPr txBox="1"/>
          <p:nvPr/>
        </p:nvSpPr>
        <p:spPr>
          <a:xfrm>
            <a:off x="5946603" y="4307809"/>
            <a:ext cx="2387400" cy="174300"/>
          </a:xfrm>
          <a:prstGeom prst="rect">
            <a:avLst/>
          </a:prstGeom>
          <a:noFill/>
          <a:ln>
            <a:noFill/>
          </a:ln>
        </p:spPr>
        <p:txBody>
          <a:bodyPr spcFirstLastPara="1" wrap="square" lIns="111850" tIns="111850" rIns="111850" bIns="111850" anchor="ctr" anchorCtr="0">
            <a:noAutofit/>
          </a:bodyPr>
          <a:lstStyle/>
          <a:p>
            <a:pPr marL="0" lvl="0" indent="0" algn="ctr" rtl="0">
              <a:spcBef>
                <a:spcPts val="0"/>
              </a:spcBef>
              <a:spcAft>
                <a:spcPts val="0"/>
              </a:spcAft>
              <a:buNone/>
            </a:pPr>
            <a:r>
              <a:rPr lang="en" sz="878" i="1">
                <a:solidFill>
                  <a:schemeClr val="lt1"/>
                </a:solidFill>
              </a:rPr>
              <a:t>NOS Time Driver</a:t>
            </a:r>
            <a:endParaRPr sz="878" i="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2081F"/>
            </a:gs>
            <a:gs pos="100000">
              <a:srgbClr val="173D5F"/>
            </a:gs>
          </a:gsLst>
          <a:lin ang="5400012" scaled="0"/>
        </a:gradFill>
        <a:effectLst/>
      </p:bgPr>
    </p:bg>
    <p:spTree>
      <p:nvGrpSpPr>
        <p:cNvPr id="1" name="Shape 62"/>
        <p:cNvGrpSpPr/>
        <p:nvPr/>
      </p:nvGrpSpPr>
      <p:grpSpPr>
        <a:xfrm>
          <a:off x="0" y="0"/>
          <a:ext cx="0" cy="0"/>
          <a:chOff x="0" y="0"/>
          <a:chExt cx="0" cy="0"/>
        </a:xfrm>
      </p:grpSpPr>
      <p:sp>
        <p:nvSpPr>
          <p:cNvPr id="63" name="Google Shape;63;p14"/>
          <p:cNvSpPr/>
          <p:nvPr/>
        </p:nvSpPr>
        <p:spPr>
          <a:xfrm>
            <a:off x="0" y="0"/>
            <a:ext cx="51114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64" name="Google Shape;64;p14"/>
          <p:cNvSpPr txBox="1">
            <a:spLocks noGrp="1"/>
          </p:cNvSpPr>
          <p:nvPr>
            <p:ph type="title"/>
          </p:nvPr>
        </p:nvSpPr>
        <p:spPr>
          <a:xfrm>
            <a:off x="438900" y="172650"/>
            <a:ext cx="423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20" b="1" u="sng">
                <a:latin typeface="Georgia"/>
                <a:ea typeface="Georgia"/>
                <a:cs typeface="Georgia"/>
                <a:sym typeface="Georgia"/>
              </a:rPr>
              <a:t>Background</a:t>
            </a:r>
            <a:endParaRPr sz="2520" b="1" u="sng">
              <a:latin typeface="Georgia"/>
              <a:ea typeface="Georgia"/>
              <a:cs typeface="Georgia"/>
              <a:sym typeface="Georgia"/>
            </a:endParaRPr>
          </a:p>
        </p:txBody>
      </p:sp>
      <p:sp>
        <p:nvSpPr>
          <p:cNvPr id="65" name="Google Shape;65;p14"/>
          <p:cNvSpPr txBox="1"/>
          <p:nvPr/>
        </p:nvSpPr>
        <p:spPr>
          <a:xfrm>
            <a:off x="308550" y="2671500"/>
            <a:ext cx="44943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Mission software can be dynamically tested across multiple environments and fidelities, from isolated function tests to full-system emulation</a:t>
            </a:r>
            <a:endParaRPr sz="1600">
              <a:solidFill>
                <a:schemeClr val="dk1"/>
              </a:solidFill>
              <a:latin typeface="Georgia"/>
              <a:ea typeface="Georgia"/>
              <a:cs typeface="Georgia"/>
              <a:sym typeface="Georgia"/>
            </a:endParaRPr>
          </a:p>
        </p:txBody>
      </p:sp>
      <p:sp>
        <p:nvSpPr>
          <p:cNvPr id="66" name="Google Shape;66;p14"/>
          <p:cNvSpPr txBox="1"/>
          <p:nvPr/>
        </p:nvSpPr>
        <p:spPr>
          <a:xfrm>
            <a:off x="378150" y="1123575"/>
            <a:ext cx="4355100" cy="116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a:solidFill>
                  <a:schemeClr val="dk1"/>
                </a:solidFill>
                <a:latin typeface="Georgia"/>
                <a:ea typeface="Georgia"/>
                <a:cs typeface="Georgia"/>
                <a:sym typeface="Georgia"/>
              </a:rPr>
              <a:t>Dynamic testing</a:t>
            </a:r>
            <a:r>
              <a:rPr lang="en" sz="1600" i="1">
                <a:solidFill>
                  <a:schemeClr val="dk1"/>
                </a:solidFill>
                <a:latin typeface="Georgia"/>
                <a:ea typeface="Georgia"/>
                <a:cs typeface="Georgia"/>
                <a:sym typeface="Georgia"/>
              </a:rPr>
              <a:t> involves executing software and driving it with inputs or commands to observe behavior and detect issues</a:t>
            </a:r>
            <a:endParaRPr sz="1600" b="1" i="1">
              <a:solidFill>
                <a:schemeClr val="dk1"/>
              </a:solidFill>
              <a:latin typeface="Georgia"/>
              <a:ea typeface="Georgia"/>
              <a:cs typeface="Georgia"/>
              <a:sym typeface="Georgia"/>
            </a:endParaRPr>
          </a:p>
        </p:txBody>
      </p:sp>
      <p:pic>
        <p:nvPicPr>
          <p:cNvPr id="67" name="Google Shape;67;p14" title="pngtree-command-line-png-image_6542283.png"/>
          <p:cNvPicPr preferRelativeResize="0"/>
          <p:nvPr/>
        </p:nvPicPr>
        <p:blipFill>
          <a:blip r:embed="rId3">
            <a:alphaModFix/>
          </a:blip>
          <a:stretch>
            <a:fillRect/>
          </a:stretch>
        </p:blipFill>
        <p:spPr>
          <a:xfrm>
            <a:off x="6097175" y="-62725"/>
            <a:ext cx="2419350" cy="2419350"/>
          </a:xfrm>
          <a:prstGeom prst="rect">
            <a:avLst/>
          </a:prstGeom>
          <a:noFill/>
          <a:ln>
            <a:noFill/>
          </a:ln>
        </p:spPr>
      </p:pic>
      <p:pic>
        <p:nvPicPr>
          <p:cNvPr id="68" name="Google Shape;68;p14" title="istockphoto-1311336107-612x612__1_-removebg-preview.png"/>
          <p:cNvPicPr preferRelativeResize="0"/>
          <p:nvPr/>
        </p:nvPicPr>
        <p:blipFill>
          <a:blip r:embed="rId4">
            <a:alphaModFix/>
          </a:blip>
          <a:stretch>
            <a:fillRect/>
          </a:stretch>
        </p:blipFill>
        <p:spPr>
          <a:xfrm>
            <a:off x="6161975" y="2709400"/>
            <a:ext cx="2289756" cy="2266950"/>
          </a:xfrm>
          <a:prstGeom prst="rect">
            <a:avLst/>
          </a:prstGeom>
          <a:noFill/>
          <a:ln>
            <a:noFill/>
          </a:ln>
        </p:spPr>
      </p:pic>
      <p:cxnSp>
        <p:nvCxnSpPr>
          <p:cNvPr id="69" name="Google Shape;69;p14"/>
          <p:cNvCxnSpPr/>
          <p:nvPr/>
        </p:nvCxnSpPr>
        <p:spPr>
          <a:xfrm>
            <a:off x="7307075" y="2052250"/>
            <a:ext cx="0" cy="949800"/>
          </a:xfrm>
          <a:prstGeom prst="straightConnector1">
            <a:avLst/>
          </a:prstGeom>
          <a:noFill/>
          <a:ln w="38100" cap="flat" cmpd="sng">
            <a:solidFill>
              <a:schemeClr val="lt1"/>
            </a:solidFill>
            <a:prstDash val="solid"/>
            <a:round/>
            <a:headEnd type="none" w="med" len="med"/>
            <a:tailEnd type="triangle" w="med" len="med"/>
          </a:ln>
        </p:spPr>
      </p:cxnSp>
      <p:pic>
        <p:nvPicPr>
          <p:cNvPr id="70" name="Google Shape;70;p14" title="NASA-Logo-Large.png"/>
          <p:cNvPicPr preferRelativeResize="0"/>
          <p:nvPr/>
        </p:nvPicPr>
        <p:blipFill>
          <a:blip r:embed="rId5">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61A2F"/>
            </a:gs>
            <a:gs pos="100000">
              <a:srgbClr val="0D2D49"/>
            </a:gs>
          </a:gsLst>
          <a:lin ang="5400700" scaled="0"/>
        </a:gradFill>
        <a:effectLst/>
      </p:bgPr>
    </p:bg>
    <p:spTree>
      <p:nvGrpSpPr>
        <p:cNvPr id="1" name="Shape 260"/>
        <p:cNvGrpSpPr/>
        <p:nvPr/>
      </p:nvGrpSpPr>
      <p:grpSpPr>
        <a:xfrm>
          <a:off x="0" y="0"/>
          <a:ext cx="0" cy="0"/>
          <a:chOff x="0" y="0"/>
          <a:chExt cx="0" cy="0"/>
        </a:xfrm>
      </p:grpSpPr>
      <p:sp>
        <p:nvSpPr>
          <p:cNvPr id="261" name="Google Shape;261;p33"/>
          <p:cNvSpPr/>
          <p:nvPr/>
        </p:nvSpPr>
        <p:spPr>
          <a:xfrm>
            <a:off x="0" y="0"/>
            <a:ext cx="50928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i="1">
              <a:solidFill>
                <a:schemeClr val="lt1"/>
              </a:solidFill>
              <a:latin typeface="Georgia"/>
              <a:ea typeface="Georgia"/>
              <a:cs typeface="Georgia"/>
              <a:sym typeface="Georgia"/>
            </a:endParaRPr>
          </a:p>
        </p:txBody>
      </p:sp>
      <p:pic>
        <p:nvPicPr>
          <p:cNvPr id="262" name="Google Shape;262;p33"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263" name="Google Shape;263;p33"/>
          <p:cNvSpPr txBox="1">
            <a:spLocks noGrp="1"/>
          </p:cNvSpPr>
          <p:nvPr>
            <p:ph type="title"/>
          </p:nvPr>
        </p:nvSpPr>
        <p:spPr>
          <a:xfrm>
            <a:off x="1480500" y="79375"/>
            <a:ext cx="2131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000" b="1" u="sng">
                <a:latin typeface="Georgia"/>
                <a:ea typeface="Georgia"/>
                <a:cs typeface="Georgia"/>
                <a:sym typeface="Georgia"/>
              </a:rPr>
              <a:t>ATLAS:</a:t>
            </a:r>
            <a:endParaRPr sz="2000" b="1">
              <a:latin typeface="Georgia"/>
              <a:ea typeface="Georgia"/>
              <a:cs typeface="Georgia"/>
              <a:sym typeface="Georgia"/>
            </a:endParaRPr>
          </a:p>
        </p:txBody>
      </p:sp>
      <p:sp>
        <p:nvSpPr>
          <p:cNvPr id="264" name="Google Shape;264;p33"/>
          <p:cNvSpPr txBox="1"/>
          <p:nvPr/>
        </p:nvSpPr>
        <p:spPr>
          <a:xfrm>
            <a:off x="1067550" y="401375"/>
            <a:ext cx="2957700" cy="52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b="1" i="1">
                <a:solidFill>
                  <a:schemeClr val="dk1"/>
                </a:solidFill>
                <a:latin typeface="Georgia"/>
                <a:ea typeface="Georgia"/>
                <a:cs typeface="Georgia"/>
                <a:sym typeface="Georgia"/>
              </a:rPr>
              <a:t>Advisory Tool for Logical Analysis and Simulation</a:t>
            </a:r>
            <a:endParaRPr sz="1600">
              <a:solidFill>
                <a:schemeClr val="dk2"/>
              </a:solidFill>
            </a:endParaRPr>
          </a:p>
        </p:txBody>
      </p:sp>
      <p:sp>
        <p:nvSpPr>
          <p:cNvPr id="265" name="Google Shape;265;p33"/>
          <p:cNvSpPr txBox="1"/>
          <p:nvPr/>
        </p:nvSpPr>
        <p:spPr>
          <a:xfrm>
            <a:off x="270450" y="1439850"/>
            <a:ext cx="4551900" cy="2955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Font typeface="Georgia"/>
              <a:buChar char="●"/>
            </a:pPr>
            <a:r>
              <a:rPr lang="en" sz="1500">
                <a:solidFill>
                  <a:schemeClr val="dk1"/>
                </a:solidFill>
                <a:latin typeface="Georgia"/>
                <a:ea typeface="Georgia"/>
                <a:cs typeface="Georgia"/>
                <a:sym typeface="Georgia"/>
              </a:rPr>
              <a:t>Decision Guide to construct and select the minimum viable testing environment for a given test scenario</a:t>
            </a:r>
            <a:br>
              <a:rPr lang="en" sz="1500">
                <a:solidFill>
                  <a:schemeClr val="dk1"/>
                </a:solidFill>
                <a:latin typeface="Georgia"/>
                <a:ea typeface="Georgia"/>
                <a:cs typeface="Georgia"/>
                <a:sym typeface="Georgia"/>
              </a:rPr>
            </a:br>
            <a:endParaRPr sz="1500">
              <a:solidFill>
                <a:schemeClr val="dk1"/>
              </a:solidFill>
              <a:latin typeface="Georgia"/>
              <a:ea typeface="Georgia"/>
              <a:cs typeface="Georgia"/>
              <a:sym typeface="Georgia"/>
            </a:endParaRPr>
          </a:p>
          <a:p>
            <a:pPr marL="457200" lvl="0" indent="-323850" algn="l" rtl="0">
              <a:spcBef>
                <a:spcPts val="0"/>
              </a:spcBef>
              <a:spcAft>
                <a:spcPts val="0"/>
              </a:spcAft>
              <a:buClr>
                <a:schemeClr val="dk1"/>
              </a:buClr>
              <a:buSzPts val="1500"/>
              <a:buFont typeface="Georgia"/>
              <a:buChar char="●"/>
            </a:pPr>
            <a:r>
              <a:rPr lang="en" sz="1500">
                <a:solidFill>
                  <a:schemeClr val="dk1"/>
                </a:solidFill>
                <a:latin typeface="Georgia"/>
                <a:ea typeface="Georgia"/>
                <a:cs typeface="Georgia"/>
                <a:sym typeface="Georgia"/>
              </a:rPr>
              <a:t>Streamlines test planning</a:t>
            </a:r>
            <a:r>
              <a:rPr lang="en" sz="1500" b="1">
                <a:solidFill>
                  <a:schemeClr val="dk1"/>
                </a:solidFill>
                <a:latin typeface="Georgia"/>
                <a:ea typeface="Georgia"/>
                <a:cs typeface="Georgia"/>
                <a:sym typeface="Georgia"/>
              </a:rPr>
              <a:t> </a:t>
            </a:r>
            <a:r>
              <a:rPr lang="en" sz="1500">
                <a:solidFill>
                  <a:schemeClr val="dk1"/>
                </a:solidFill>
                <a:latin typeface="Georgia"/>
                <a:ea typeface="Georgia"/>
                <a:cs typeface="Georgia"/>
                <a:sym typeface="Georgia"/>
              </a:rPr>
              <a:t>by helping engineers avoid unnecessary high-fidelity setups</a:t>
            </a:r>
            <a:br>
              <a:rPr lang="en" sz="1500">
                <a:solidFill>
                  <a:schemeClr val="dk1"/>
                </a:solidFill>
                <a:latin typeface="Georgia"/>
                <a:ea typeface="Georgia"/>
                <a:cs typeface="Georgia"/>
                <a:sym typeface="Georgia"/>
              </a:rPr>
            </a:br>
            <a:endParaRPr sz="1500">
              <a:solidFill>
                <a:schemeClr val="dk1"/>
              </a:solidFill>
              <a:latin typeface="Georgia"/>
              <a:ea typeface="Georgia"/>
              <a:cs typeface="Georgia"/>
              <a:sym typeface="Georgia"/>
            </a:endParaRPr>
          </a:p>
          <a:p>
            <a:pPr marL="457200" lvl="0" indent="-323850" algn="l" rtl="0">
              <a:spcBef>
                <a:spcPts val="0"/>
              </a:spcBef>
              <a:spcAft>
                <a:spcPts val="0"/>
              </a:spcAft>
              <a:buClr>
                <a:schemeClr val="dk1"/>
              </a:buClr>
              <a:buSzPts val="1500"/>
              <a:buFont typeface="Georgia"/>
              <a:buChar char="●"/>
            </a:pPr>
            <a:r>
              <a:rPr lang="en" sz="1500">
                <a:solidFill>
                  <a:schemeClr val="dk1"/>
                </a:solidFill>
                <a:latin typeface="Georgia"/>
                <a:ea typeface="Georgia"/>
                <a:cs typeface="Georgia"/>
                <a:sym typeface="Georgia"/>
              </a:rPr>
              <a:t>Framework focuses on core environment traits, not specific toolchains — allowing flexibility for different developer setups and tailored use cases</a:t>
            </a:r>
            <a:endParaRPr sz="1900">
              <a:solidFill>
                <a:schemeClr val="dk1"/>
              </a:solidFill>
              <a:latin typeface="Georgia"/>
              <a:ea typeface="Georgia"/>
              <a:cs typeface="Georgia"/>
              <a:sym typeface="Georgia"/>
            </a:endParaRPr>
          </a:p>
        </p:txBody>
      </p:sp>
      <p:pic>
        <p:nvPicPr>
          <p:cNvPr id="266" name="Google Shape;266;p33" title="Copy of ATLAS.jpeg"/>
          <p:cNvPicPr preferRelativeResize="0"/>
          <p:nvPr/>
        </p:nvPicPr>
        <p:blipFill>
          <a:blip r:embed="rId4">
            <a:alphaModFix/>
          </a:blip>
          <a:stretch>
            <a:fillRect/>
          </a:stretch>
        </p:blipFill>
        <p:spPr>
          <a:xfrm>
            <a:off x="5233838" y="137862"/>
            <a:ext cx="3772061" cy="48677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4"/>
          <p:cNvSpPr txBox="1"/>
          <p:nvPr/>
        </p:nvSpPr>
        <p:spPr>
          <a:xfrm>
            <a:off x="541975" y="219700"/>
            <a:ext cx="1314000" cy="98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Top Half</a:t>
            </a:r>
            <a:endParaRPr sz="2000" b="1">
              <a:solidFill>
                <a:schemeClr val="dk1"/>
              </a:solidFill>
            </a:endParaRPr>
          </a:p>
        </p:txBody>
      </p:sp>
      <p:pic>
        <p:nvPicPr>
          <p:cNvPr id="272" name="Google Shape;272;p34" title="Screenshot 2025-07-26 at 4.58.25 PM.png"/>
          <p:cNvPicPr preferRelativeResize="0"/>
          <p:nvPr/>
        </p:nvPicPr>
        <p:blipFill>
          <a:blip r:embed="rId3">
            <a:alphaModFix/>
          </a:blip>
          <a:stretch>
            <a:fillRect/>
          </a:stretch>
        </p:blipFill>
        <p:spPr>
          <a:xfrm>
            <a:off x="6751150" y="1917300"/>
            <a:ext cx="1939950" cy="1130975"/>
          </a:xfrm>
          <a:prstGeom prst="rect">
            <a:avLst/>
          </a:prstGeom>
          <a:noFill/>
          <a:ln>
            <a:noFill/>
          </a:ln>
        </p:spPr>
      </p:pic>
      <p:pic>
        <p:nvPicPr>
          <p:cNvPr id="273" name="Google Shape;273;p34" title="Screenshot 2025-07-28 at 1.22.20 PM.png"/>
          <p:cNvPicPr preferRelativeResize="0"/>
          <p:nvPr/>
        </p:nvPicPr>
        <p:blipFill>
          <a:blip r:embed="rId4">
            <a:alphaModFix/>
          </a:blip>
          <a:stretch>
            <a:fillRect/>
          </a:stretch>
        </p:blipFill>
        <p:spPr>
          <a:xfrm>
            <a:off x="2547495" y="0"/>
            <a:ext cx="3974180"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35" title="Screenshot 2025-07-26 at 4.53.35 PM.png"/>
          <p:cNvPicPr preferRelativeResize="0"/>
          <p:nvPr/>
        </p:nvPicPr>
        <p:blipFill>
          <a:blip r:embed="rId3">
            <a:alphaModFix/>
          </a:blip>
          <a:stretch>
            <a:fillRect/>
          </a:stretch>
        </p:blipFill>
        <p:spPr>
          <a:xfrm>
            <a:off x="2604525" y="0"/>
            <a:ext cx="3934950" cy="5263350"/>
          </a:xfrm>
          <a:prstGeom prst="rect">
            <a:avLst/>
          </a:prstGeom>
          <a:noFill/>
          <a:ln>
            <a:noFill/>
          </a:ln>
        </p:spPr>
      </p:pic>
      <p:sp>
        <p:nvSpPr>
          <p:cNvPr id="279" name="Google Shape;279;p35"/>
          <p:cNvSpPr txBox="1"/>
          <p:nvPr/>
        </p:nvSpPr>
        <p:spPr>
          <a:xfrm>
            <a:off x="541975" y="219700"/>
            <a:ext cx="1314000" cy="98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rPr>
              <a:t>Bottom Half</a:t>
            </a:r>
            <a:endParaRPr sz="2000" b="1">
              <a:solidFill>
                <a:schemeClr val="dk1"/>
              </a:solidFill>
            </a:endParaRPr>
          </a:p>
        </p:txBody>
      </p:sp>
      <p:pic>
        <p:nvPicPr>
          <p:cNvPr id="280" name="Google Shape;280;p35" title="Screenshot 2025-07-26 at 4.58.25 PM.png"/>
          <p:cNvPicPr preferRelativeResize="0"/>
          <p:nvPr/>
        </p:nvPicPr>
        <p:blipFill>
          <a:blip r:embed="rId4">
            <a:alphaModFix/>
          </a:blip>
          <a:stretch>
            <a:fillRect/>
          </a:stretch>
        </p:blipFill>
        <p:spPr>
          <a:xfrm>
            <a:off x="6751150" y="1917300"/>
            <a:ext cx="1939950" cy="113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61A2F"/>
            </a:gs>
            <a:gs pos="100000">
              <a:srgbClr val="0D2D49"/>
            </a:gs>
          </a:gsLst>
          <a:lin ang="5400700" scaled="0"/>
        </a:gradFill>
        <a:effectLst/>
      </p:bgPr>
    </p:bg>
    <p:spTree>
      <p:nvGrpSpPr>
        <p:cNvPr id="1" name="Shape 284"/>
        <p:cNvGrpSpPr/>
        <p:nvPr/>
      </p:nvGrpSpPr>
      <p:grpSpPr>
        <a:xfrm>
          <a:off x="0" y="0"/>
          <a:ext cx="0" cy="0"/>
          <a:chOff x="0" y="0"/>
          <a:chExt cx="0" cy="0"/>
        </a:xfrm>
      </p:grpSpPr>
      <p:sp>
        <p:nvSpPr>
          <p:cNvPr id="285" name="Google Shape;285;p36"/>
          <p:cNvSpPr/>
          <p:nvPr/>
        </p:nvSpPr>
        <p:spPr>
          <a:xfrm>
            <a:off x="-24450" y="0"/>
            <a:ext cx="9192900" cy="99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 name="Google Shape;286;p36"/>
          <p:cNvSpPr txBox="1">
            <a:spLocks noGrp="1"/>
          </p:cNvSpPr>
          <p:nvPr>
            <p:ph type="title"/>
          </p:nvPr>
        </p:nvSpPr>
        <p:spPr>
          <a:xfrm>
            <a:off x="1804950" y="172650"/>
            <a:ext cx="553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20" b="1" u="sng">
                <a:latin typeface="Georgia"/>
                <a:ea typeface="Georgia"/>
                <a:cs typeface="Georgia"/>
                <a:sym typeface="Georgia"/>
              </a:rPr>
              <a:t>Main Takeaways:</a:t>
            </a:r>
            <a:endParaRPr sz="2520" b="1" u="sng">
              <a:latin typeface="Georgia"/>
              <a:ea typeface="Georgia"/>
              <a:cs typeface="Georgia"/>
              <a:sym typeface="Georgia"/>
            </a:endParaRPr>
          </a:p>
        </p:txBody>
      </p:sp>
      <p:pic>
        <p:nvPicPr>
          <p:cNvPr id="287" name="Google Shape;287;p36"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288" name="Google Shape;288;p36"/>
          <p:cNvSpPr/>
          <p:nvPr/>
        </p:nvSpPr>
        <p:spPr>
          <a:xfrm>
            <a:off x="814350" y="1338100"/>
            <a:ext cx="7515300" cy="3476700"/>
          </a:xfrm>
          <a:prstGeom prst="rect">
            <a:avLst/>
          </a:prstGeom>
          <a:solidFill>
            <a:srgbClr val="66A6E0">
              <a:alpha val="3438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5000"/>
              </a:lnSpc>
              <a:spcBef>
                <a:spcPts val="1200"/>
              </a:spcBef>
              <a:spcAft>
                <a:spcPts val="0"/>
              </a:spcAft>
              <a:buNone/>
            </a:pPr>
            <a:endParaRPr sz="1100">
              <a:solidFill>
                <a:schemeClr val="lt1"/>
              </a:solidFill>
              <a:latin typeface="Georgia"/>
              <a:ea typeface="Georgia"/>
              <a:cs typeface="Georgia"/>
              <a:sym typeface="Georgia"/>
            </a:endParaRPr>
          </a:p>
          <a:p>
            <a:pPr marL="457200" lvl="0" indent="-304800" algn="l" rtl="0">
              <a:lnSpc>
                <a:spcPct val="95000"/>
              </a:lnSpc>
              <a:spcBef>
                <a:spcPts val="1200"/>
              </a:spcBef>
              <a:spcAft>
                <a:spcPts val="0"/>
              </a:spcAft>
              <a:buClr>
                <a:schemeClr val="lt1"/>
              </a:buClr>
              <a:buSzPts val="1200"/>
              <a:buChar char="●"/>
            </a:pPr>
            <a:r>
              <a:rPr lang="en" sz="1200" b="1">
                <a:solidFill>
                  <a:schemeClr val="lt1"/>
                </a:solidFill>
                <a:latin typeface="Georgia"/>
                <a:ea typeface="Georgia"/>
                <a:cs typeface="Georgia"/>
                <a:sym typeface="Georgia"/>
              </a:rPr>
              <a:t>Lower-fidelity setups handle many component oriented tests effectively</a:t>
            </a:r>
            <a:endParaRPr sz="1200" b="1">
              <a:solidFill>
                <a:schemeClr val="lt1"/>
              </a:solidFill>
              <a:latin typeface="Georgia"/>
              <a:ea typeface="Georgia"/>
              <a:cs typeface="Georgia"/>
              <a:sym typeface="Georgia"/>
            </a:endParaRPr>
          </a:p>
          <a:p>
            <a:pPr marL="914400" lvl="1" indent="-304800" algn="l" rtl="0">
              <a:lnSpc>
                <a:spcPct val="95000"/>
              </a:lnSpc>
              <a:spcBef>
                <a:spcPts val="0"/>
              </a:spcBef>
              <a:spcAft>
                <a:spcPts val="0"/>
              </a:spcAft>
              <a:buClr>
                <a:schemeClr val="lt1"/>
              </a:buClr>
              <a:buSzPts val="1200"/>
              <a:buChar char="○"/>
            </a:pPr>
            <a:r>
              <a:rPr lang="en" sz="1200">
                <a:solidFill>
                  <a:schemeClr val="lt1"/>
                </a:solidFill>
                <a:latin typeface="Georgia"/>
                <a:ea typeface="Georgia"/>
                <a:cs typeface="Georgia"/>
                <a:sym typeface="Georgia"/>
              </a:rPr>
              <a:t>Especially when combining FSW, simulation models, and orbital inputs</a:t>
            </a:r>
            <a:br>
              <a:rPr lang="en" sz="1200">
                <a:solidFill>
                  <a:schemeClr val="lt1"/>
                </a:solidFill>
                <a:latin typeface="Georgia"/>
                <a:ea typeface="Georgia"/>
                <a:cs typeface="Georgia"/>
                <a:sym typeface="Georgia"/>
              </a:rPr>
            </a:br>
            <a:endParaRPr sz="1200">
              <a:solidFill>
                <a:schemeClr val="lt1"/>
              </a:solidFill>
              <a:latin typeface="Georgia"/>
              <a:ea typeface="Georgia"/>
              <a:cs typeface="Georgia"/>
              <a:sym typeface="Georgia"/>
            </a:endParaRPr>
          </a:p>
          <a:p>
            <a:pPr marL="457200" lvl="0" indent="-304800" algn="l" rtl="0">
              <a:lnSpc>
                <a:spcPct val="95000"/>
              </a:lnSpc>
              <a:spcBef>
                <a:spcPts val="0"/>
              </a:spcBef>
              <a:spcAft>
                <a:spcPts val="0"/>
              </a:spcAft>
              <a:buClr>
                <a:schemeClr val="lt1"/>
              </a:buClr>
              <a:buSzPts val="1200"/>
              <a:buChar char="●"/>
            </a:pPr>
            <a:r>
              <a:rPr lang="en" sz="1200" b="1">
                <a:solidFill>
                  <a:schemeClr val="lt1"/>
                </a:solidFill>
                <a:latin typeface="Georgia"/>
                <a:ea typeface="Georgia"/>
                <a:cs typeface="Georgia"/>
                <a:sym typeface="Georgia"/>
              </a:rPr>
              <a:t>Standalone environments streamline testing</a:t>
            </a:r>
            <a:endParaRPr sz="1200" b="1">
              <a:solidFill>
                <a:schemeClr val="lt1"/>
              </a:solidFill>
              <a:latin typeface="Georgia"/>
              <a:ea typeface="Georgia"/>
              <a:cs typeface="Georgia"/>
              <a:sym typeface="Georgia"/>
            </a:endParaRPr>
          </a:p>
          <a:p>
            <a:pPr marL="914400" lvl="1" indent="-304800" algn="l" rtl="0">
              <a:lnSpc>
                <a:spcPct val="95000"/>
              </a:lnSpc>
              <a:spcBef>
                <a:spcPts val="0"/>
              </a:spcBef>
              <a:spcAft>
                <a:spcPts val="0"/>
              </a:spcAft>
              <a:buClr>
                <a:schemeClr val="lt1"/>
              </a:buClr>
              <a:buSzPts val="1200"/>
              <a:buChar char="○"/>
            </a:pPr>
            <a:r>
              <a:rPr lang="en" sz="1200">
                <a:solidFill>
                  <a:schemeClr val="lt1"/>
                </a:solidFill>
                <a:latin typeface="Georgia"/>
                <a:ea typeface="Georgia"/>
                <a:cs typeface="Georgia"/>
                <a:sym typeface="Georgia"/>
              </a:rPr>
              <a:t>Rapid and intuitive test creation without full system overhead </a:t>
            </a:r>
            <a:br>
              <a:rPr lang="en" sz="1200">
                <a:solidFill>
                  <a:schemeClr val="lt1"/>
                </a:solidFill>
                <a:latin typeface="Georgia"/>
                <a:ea typeface="Georgia"/>
                <a:cs typeface="Georgia"/>
                <a:sym typeface="Georgia"/>
              </a:rPr>
            </a:br>
            <a:endParaRPr sz="1200">
              <a:solidFill>
                <a:schemeClr val="lt1"/>
              </a:solidFill>
              <a:latin typeface="Georgia"/>
              <a:ea typeface="Georgia"/>
              <a:cs typeface="Georgia"/>
              <a:sym typeface="Georgia"/>
            </a:endParaRPr>
          </a:p>
          <a:p>
            <a:pPr marL="457200" lvl="0" indent="-304800" algn="l" rtl="0">
              <a:lnSpc>
                <a:spcPct val="95000"/>
              </a:lnSpc>
              <a:spcBef>
                <a:spcPts val="0"/>
              </a:spcBef>
              <a:spcAft>
                <a:spcPts val="0"/>
              </a:spcAft>
              <a:buClr>
                <a:schemeClr val="lt1"/>
              </a:buClr>
              <a:buSzPts val="1200"/>
              <a:buChar char="●"/>
            </a:pPr>
            <a:r>
              <a:rPr lang="en" sz="1200" b="1">
                <a:solidFill>
                  <a:schemeClr val="lt1"/>
                </a:solidFill>
                <a:latin typeface="Georgia"/>
                <a:ea typeface="Georgia"/>
                <a:cs typeface="Georgia"/>
                <a:sym typeface="Georgia"/>
              </a:rPr>
              <a:t>Isolation improves root cause analysis</a:t>
            </a:r>
            <a:endParaRPr sz="1200" b="1">
              <a:solidFill>
                <a:schemeClr val="lt1"/>
              </a:solidFill>
              <a:latin typeface="Georgia"/>
              <a:ea typeface="Georgia"/>
              <a:cs typeface="Georgia"/>
              <a:sym typeface="Georgia"/>
            </a:endParaRPr>
          </a:p>
          <a:p>
            <a:pPr marL="914400" lvl="1" indent="-304800" algn="l" rtl="0">
              <a:lnSpc>
                <a:spcPct val="95000"/>
              </a:lnSpc>
              <a:spcBef>
                <a:spcPts val="0"/>
              </a:spcBef>
              <a:spcAft>
                <a:spcPts val="0"/>
              </a:spcAft>
              <a:buClr>
                <a:schemeClr val="lt1"/>
              </a:buClr>
              <a:buSzPts val="1200"/>
              <a:buChar char="○"/>
            </a:pPr>
            <a:r>
              <a:rPr lang="en" sz="1200">
                <a:solidFill>
                  <a:schemeClr val="lt1"/>
                </a:solidFill>
                <a:latin typeface="Georgia"/>
                <a:ea typeface="Georgia"/>
                <a:cs typeface="Georgia"/>
                <a:sym typeface="Georgia"/>
              </a:rPr>
              <a:t>With fewer moving parts, bugs can be traced more directly to their source</a:t>
            </a:r>
            <a:br>
              <a:rPr lang="en" sz="1200">
                <a:solidFill>
                  <a:schemeClr val="lt1"/>
                </a:solidFill>
                <a:latin typeface="Georgia"/>
                <a:ea typeface="Georgia"/>
                <a:cs typeface="Georgia"/>
                <a:sym typeface="Georgia"/>
              </a:rPr>
            </a:br>
            <a:endParaRPr sz="1200">
              <a:solidFill>
                <a:schemeClr val="lt1"/>
              </a:solidFill>
              <a:latin typeface="Georgia"/>
              <a:ea typeface="Georgia"/>
              <a:cs typeface="Georgia"/>
              <a:sym typeface="Georgia"/>
            </a:endParaRPr>
          </a:p>
          <a:p>
            <a:pPr marL="457200" lvl="0" indent="-304800" algn="l" rtl="0">
              <a:lnSpc>
                <a:spcPct val="95000"/>
              </a:lnSpc>
              <a:spcBef>
                <a:spcPts val="0"/>
              </a:spcBef>
              <a:spcAft>
                <a:spcPts val="0"/>
              </a:spcAft>
              <a:buClr>
                <a:schemeClr val="lt1"/>
              </a:buClr>
              <a:buSzPts val="1200"/>
              <a:buChar char="●"/>
            </a:pPr>
            <a:r>
              <a:rPr lang="en" sz="1200" b="1">
                <a:solidFill>
                  <a:schemeClr val="lt1"/>
                </a:solidFill>
                <a:latin typeface="Georgia"/>
                <a:ea typeface="Georgia"/>
                <a:cs typeface="Georgia"/>
                <a:sym typeface="Georgia"/>
              </a:rPr>
              <a:t>Full-system simulations are essential - when needed</a:t>
            </a:r>
            <a:endParaRPr sz="1200" b="1">
              <a:solidFill>
                <a:schemeClr val="lt1"/>
              </a:solidFill>
              <a:latin typeface="Georgia"/>
              <a:ea typeface="Georgia"/>
              <a:cs typeface="Georgia"/>
              <a:sym typeface="Georgia"/>
            </a:endParaRPr>
          </a:p>
          <a:p>
            <a:pPr marL="914400" lvl="1" indent="-304800" algn="l" rtl="0">
              <a:lnSpc>
                <a:spcPct val="95000"/>
              </a:lnSpc>
              <a:spcBef>
                <a:spcPts val="0"/>
              </a:spcBef>
              <a:spcAft>
                <a:spcPts val="0"/>
              </a:spcAft>
              <a:buClr>
                <a:schemeClr val="lt1"/>
              </a:buClr>
              <a:buSzPts val="1200"/>
              <a:buChar char="○"/>
            </a:pPr>
            <a:r>
              <a:rPr lang="en" sz="1200">
                <a:solidFill>
                  <a:schemeClr val="lt1"/>
                </a:solidFill>
                <a:latin typeface="Georgia"/>
                <a:ea typeface="Georgia"/>
                <a:cs typeface="Georgia"/>
                <a:sym typeface="Georgia"/>
              </a:rPr>
              <a:t>Best used when validating full integration or system-wide interactions — but not always needed for every test.</a:t>
            </a:r>
            <a:br>
              <a:rPr lang="en" sz="1200">
                <a:solidFill>
                  <a:schemeClr val="lt1"/>
                </a:solidFill>
                <a:latin typeface="Georgia"/>
                <a:ea typeface="Georgia"/>
                <a:cs typeface="Georgia"/>
                <a:sym typeface="Georgia"/>
              </a:rPr>
            </a:br>
            <a:endParaRPr sz="1200">
              <a:solidFill>
                <a:schemeClr val="lt1"/>
              </a:solidFill>
              <a:latin typeface="Georgia"/>
              <a:ea typeface="Georgia"/>
              <a:cs typeface="Georgia"/>
              <a:sym typeface="Georgia"/>
            </a:endParaRPr>
          </a:p>
          <a:p>
            <a:pPr marL="457200" lvl="0" indent="-304800" algn="l" rtl="0">
              <a:lnSpc>
                <a:spcPct val="95000"/>
              </a:lnSpc>
              <a:spcBef>
                <a:spcPts val="0"/>
              </a:spcBef>
              <a:spcAft>
                <a:spcPts val="0"/>
              </a:spcAft>
              <a:buClr>
                <a:schemeClr val="lt1"/>
              </a:buClr>
              <a:buSzPts val="1200"/>
              <a:buChar char="●"/>
            </a:pPr>
            <a:r>
              <a:rPr lang="en" sz="1200" b="1">
                <a:solidFill>
                  <a:schemeClr val="lt1"/>
                </a:solidFill>
                <a:latin typeface="Georgia"/>
                <a:ea typeface="Georgia"/>
                <a:cs typeface="Georgia"/>
                <a:sym typeface="Georgia"/>
              </a:rPr>
              <a:t>Modular environments are crucial</a:t>
            </a:r>
            <a:endParaRPr sz="1200" b="1">
              <a:solidFill>
                <a:schemeClr val="lt1"/>
              </a:solidFill>
              <a:latin typeface="Georgia"/>
              <a:ea typeface="Georgia"/>
              <a:cs typeface="Georgia"/>
              <a:sym typeface="Georgia"/>
            </a:endParaRPr>
          </a:p>
          <a:p>
            <a:pPr marL="914400" lvl="1" indent="-304800" algn="l" rtl="0">
              <a:lnSpc>
                <a:spcPct val="95000"/>
              </a:lnSpc>
              <a:spcBef>
                <a:spcPts val="0"/>
              </a:spcBef>
              <a:spcAft>
                <a:spcPts val="0"/>
              </a:spcAft>
              <a:buClr>
                <a:schemeClr val="lt1"/>
              </a:buClr>
              <a:buSzPts val="1200"/>
              <a:buChar char="○"/>
            </a:pPr>
            <a:r>
              <a:rPr lang="en" sz="1200">
                <a:solidFill>
                  <a:schemeClr val="lt1"/>
                </a:solidFill>
                <a:latin typeface="Georgia"/>
                <a:ea typeface="Georgia"/>
                <a:cs typeface="Georgia"/>
                <a:sym typeface="Georgia"/>
              </a:rPr>
              <a:t> The ability to scale complexity up or down makes dynamic analysis more efficient and adaptable </a:t>
            </a:r>
            <a:br>
              <a:rPr lang="en" sz="1200">
                <a:solidFill>
                  <a:schemeClr val="lt1"/>
                </a:solidFill>
                <a:latin typeface="Georgia"/>
                <a:ea typeface="Georgia"/>
                <a:cs typeface="Georgia"/>
                <a:sym typeface="Georgia"/>
              </a:rPr>
            </a:br>
            <a:endParaRPr sz="1200">
              <a:solidFill>
                <a:schemeClr val="lt1"/>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2081F"/>
            </a:gs>
            <a:gs pos="100000">
              <a:srgbClr val="173D5F"/>
            </a:gs>
          </a:gsLst>
          <a:lin ang="5400700" scaled="0"/>
        </a:gradFill>
        <a:effectLst/>
      </p:bgPr>
    </p:bg>
    <p:spTree>
      <p:nvGrpSpPr>
        <p:cNvPr id="1" name="Shape 292"/>
        <p:cNvGrpSpPr/>
        <p:nvPr/>
      </p:nvGrpSpPr>
      <p:grpSpPr>
        <a:xfrm>
          <a:off x="0" y="0"/>
          <a:ext cx="0" cy="0"/>
          <a:chOff x="0" y="0"/>
          <a:chExt cx="0" cy="0"/>
        </a:xfrm>
      </p:grpSpPr>
      <p:sp>
        <p:nvSpPr>
          <p:cNvPr id="293" name="Google Shape;293;p37"/>
          <p:cNvSpPr/>
          <p:nvPr/>
        </p:nvSpPr>
        <p:spPr>
          <a:xfrm>
            <a:off x="-24450" y="0"/>
            <a:ext cx="9192900" cy="99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4" name="Google Shape;294;p37"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295" name="Google Shape;295;p37"/>
          <p:cNvSpPr txBox="1">
            <a:spLocks noGrp="1"/>
          </p:cNvSpPr>
          <p:nvPr>
            <p:ph type="title"/>
          </p:nvPr>
        </p:nvSpPr>
        <p:spPr>
          <a:xfrm>
            <a:off x="1804950" y="172650"/>
            <a:ext cx="553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20" b="1" u="sng">
                <a:latin typeface="Georgia"/>
                <a:ea typeface="Georgia"/>
                <a:cs typeface="Georgia"/>
                <a:sym typeface="Georgia"/>
              </a:rPr>
              <a:t>Personal Takeaways:</a:t>
            </a:r>
            <a:endParaRPr sz="2520" b="1" u="sng">
              <a:latin typeface="Georgia"/>
              <a:ea typeface="Georgia"/>
              <a:cs typeface="Georgia"/>
              <a:sym typeface="Georgia"/>
            </a:endParaRPr>
          </a:p>
        </p:txBody>
      </p:sp>
      <p:sp>
        <p:nvSpPr>
          <p:cNvPr id="296" name="Google Shape;296;p37"/>
          <p:cNvSpPr/>
          <p:nvPr/>
        </p:nvSpPr>
        <p:spPr>
          <a:xfrm>
            <a:off x="1390050" y="1485400"/>
            <a:ext cx="6363900" cy="3014400"/>
          </a:xfrm>
          <a:prstGeom prst="rect">
            <a:avLst/>
          </a:prstGeom>
          <a:solidFill>
            <a:srgbClr val="66A6E0">
              <a:alpha val="3438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95000"/>
              </a:lnSpc>
              <a:spcBef>
                <a:spcPts val="1200"/>
              </a:spcBef>
              <a:spcAft>
                <a:spcPts val="0"/>
              </a:spcAft>
              <a:buClr>
                <a:schemeClr val="lt1"/>
              </a:buClr>
              <a:buSzPts val="1400"/>
              <a:buFont typeface="Georgia"/>
              <a:buChar char="●"/>
            </a:pPr>
            <a:r>
              <a:rPr lang="en" sz="1600" b="1">
                <a:solidFill>
                  <a:schemeClr val="lt1"/>
                </a:solidFill>
                <a:latin typeface="Georgia"/>
                <a:ea typeface="Georgia"/>
                <a:cs typeface="Georgia"/>
                <a:sym typeface="Georgia"/>
              </a:rPr>
              <a:t>Recognized the engineering and development behind testing itself</a:t>
            </a:r>
            <a:br>
              <a:rPr lang="en" sz="1600" b="1">
                <a:solidFill>
                  <a:schemeClr val="lt1"/>
                </a:solidFill>
                <a:latin typeface="Georgia"/>
                <a:ea typeface="Georgia"/>
                <a:cs typeface="Georgia"/>
                <a:sym typeface="Georgia"/>
              </a:rPr>
            </a:br>
            <a:endParaRPr sz="1600" b="1">
              <a:solidFill>
                <a:schemeClr val="lt1"/>
              </a:solidFill>
              <a:latin typeface="Georgia"/>
              <a:ea typeface="Georgia"/>
              <a:cs typeface="Georgia"/>
              <a:sym typeface="Georgia"/>
            </a:endParaRPr>
          </a:p>
          <a:p>
            <a:pPr marL="457200" lvl="0" indent="-304800" algn="l" rtl="0">
              <a:lnSpc>
                <a:spcPct val="95000"/>
              </a:lnSpc>
              <a:spcBef>
                <a:spcPts val="0"/>
              </a:spcBef>
              <a:spcAft>
                <a:spcPts val="0"/>
              </a:spcAft>
              <a:buClr>
                <a:schemeClr val="lt1"/>
              </a:buClr>
              <a:buSzPts val="1200"/>
              <a:buFont typeface="Georgia"/>
              <a:buChar char="●"/>
            </a:pPr>
            <a:r>
              <a:rPr lang="en" sz="1600" b="1">
                <a:solidFill>
                  <a:schemeClr val="lt1"/>
                </a:solidFill>
                <a:latin typeface="Georgia"/>
                <a:ea typeface="Georgia"/>
                <a:cs typeface="Georgia"/>
                <a:sym typeface="Georgia"/>
              </a:rPr>
              <a:t>Witnessed the real tradeoffs of engineering</a:t>
            </a:r>
            <a:br>
              <a:rPr lang="en" sz="1200">
                <a:solidFill>
                  <a:schemeClr val="lt1"/>
                </a:solidFill>
                <a:latin typeface="Georgia"/>
                <a:ea typeface="Georgia"/>
                <a:cs typeface="Georgia"/>
                <a:sym typeface="Georgia"/>
              </a:rPr>
            </a:br>
            <a:endParaRPr sz="1200">
              <a:solidFill>
                <a:schemeClr val="lt1"/>
              </a:solidFill>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061A2F"/>
            </a:gs>
            <a:gs pos="100000">
              <a:srgbClr val="0D2D49"/>
            </a:gs>
          </a:gsLst>
          <a:lin ang="5400700" scaled="0"/>
        </a:gradFill>
        <a:effectLst/>
      </p:bgPr>
    </p:bg>
    <p:spTree>
      <p:nvGrpSpPr>
        <p:cNvPr id="1" name="Shape 300"/>
        <p:cNvGrpSpPr/>
        <p:nvPr/>
      </p:nvGrpSpPr>
      <p:grpSpPr>
        <a:xfrm>
          <a:off x="0" y="0"/>
          <a:ext cx="0" cy="0"/>
          <a:chOff x="0" y="0"/>
          <a:chExt cx="0" cy="0"/>
        </a:xfrm>
      </p:grpSpPr>
      <p:sp>
        <p:nvSpPr>
          <p:cNvPr id="301" name="Google Shape;301;p38"/>
          <p:cNvSpPr/>
          <p:nvPr/>
        </p:nvSpPr>
        <p:spPr>
          <a:xfrm>
            <a:off x="-24450" y="0"/>
            <a:ext cx="9192900" cy="99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 name="Google Shape;302;p38"/>
          <p:cNvSpPr txBox="1">
            <a:spLocks noGrp="1"/>
          </p:cNvSpPr>
          <p:nvPr>
            <p:ph type="title"/>
          </p:nvPr>
        </p:nvSpPr>
        <p:spPr>
          <a:xfrm>
            <a:off x="311700" y="212250"/>
            <a:ext cx="8520600" cy="572700"/>
          </a:xfrm>
          <a:prstGeom prst="rect">
            <a:avLst/>
          </a:prstGeom>
        </p:spPr>
        <p:txBody>
          <a:bodyPr spcFirstLastPara="1" wrap="square" lIns="91425" tIns="91425" rIns="91425" bIns="91425" anchor="t" anchorCtr="0">
            <a:normAutofit/>
          </a:bodyPr>
          <a:lstStyle/>
          <a:p>
            <a:pPr marL="0" lvl="0" indent="0" algn="ctr" rtl="0">
              <a:lnSpc>
                <a:spcPct val="95000"/>
              </a:lnSpc>
              <a:spcBef>
                <a:spcPts val="0"/>
              </a:spcBef>
              <a:spcAft>
                <a:spcPts val="1200"/>
              </a:spcAft>
              <a:buClr>
                <a:schemeClr val="dk1"/>
              </a:buClr>
              <a:buSzPts val="605"/>
              <a:buFont typeface="Arial"/>
              <a:buNone/>
            </a:pPr>
            <a:r>
              <a:rPr lang="en" sz="2200" b="1" u="sng">
                <a:latin typeface="Georgia"/>
                <a:ea typeface="Georgia"/>
                <a:cs typeface="Georgia"/>
                <a:sym typeface="Georgia"/>
              </a:rPr>
              <a:t>Acknowledgements:</a:t>
            </a:r>
            <a:endParaRPr sz="2820" b="1" u="sng">
              <a:latin typeface="Georgia"/>
              <a:ea typeface="Georgia"/>
              <a:cs typeface="Georgia"/>
              <a:sym typeface="Georgia"/>
            </a:endParaRPr>
          </a:p>
        </p:txBody>
      </p:sp>
      <p:pic>
        <p:nvPicPr>
          <p:cNvPr id="303" name="Google Shape;303;p38"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304" name="Google Shape;304;p38"/>
          <p:cNvSpPr txBox="1"/>
          <p:nvPr/>
        </p:nvSpPr>
        <p:spPr>
          <a:xfrm>
            <a:off x="121050" y="4115775"/>
            <a:ext cx="8901900" cy="404100"/>
          </a:xfrm>
          <a:prstGeom prst="rect">
            <a:avLst/>
          </a:prstGeom>
          <a:noFill/>
          <a:ln>
            <a:noFill/>
          </a:ln>
        </p:spPr>
        <p:txBody>
          <a:bodyPr spcFirstLastPara="1" wrap="square" lIns="91425" tIns="91425" rIns="91425" bIns="91425" anchor="t" anchorCtr="0">
            <a:spAutoFit/>
          </a:bodyPr>
          <a:lstStyle/>
          <a:p>
            <a:pPr marL="0" lvl="0" indent="0" algn="ctr" rtl="0">
              <a:lnSpc>
                <a:spcPct val="95000"/>
              </a:lnSpc>
              <a:spcBef>
                <a:spcPts val="0"/>
              </a:spcBef>
              <a:spcAft>
                <a:spcPts val="1200"/>
              </a:spcAft>
              <a:buNone/>
            </a:pPr>
            <a:r>
              <a:rPr lang="en" sz="1500" b="1">
                <a:solidFill>
                  <a:schemeClr val="lt1"/>
                </a:solidFill>
                <a:latin typeface="Georgia"/>
                <a:ea typeface="Georgia"/>
                <a:cs typeface="Georgia"/>
                <a:sym typeface="Georgia"/>
              </a:rPr>
              <a:t>Thank you all for your invaluable guidance and support throughout this project!</a:t>
            </a:r>
            <a:endParaRPr sz="1300" b="1"/>
          </a:p>
        </p:txBody>
      </p:sp>
      <p:sp>
        <p:nvSpPr>
          <p:cNvPr id="305" name="Google Shape;305;p38"/>
          <p:cNvSpPr/>
          <p:nvPr/>
        </p:nvSpPr>
        <p:spPr>
          <a:xfrm>
            <a:off x="2264400" y="1254775"/>
            <a:ext cx="4615200" cy="2778900"/>
          </a:xfrm>
          <a:prstGeom prst="rect">
            <a:avLst/>
          </a:prstGeom>
          <a:solidFill>
            <a:srgbClr val="66A6E0">
              <a:alpha val="34380"/>
            </a:srgbClr>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 name="Google Shape;306;p38"/>
          <p:cNvSpPr txBox="1"/>
          <p:nvPr/>
        </p:nvSpPr>
        <p:spPr>
          <a:xfrm>
            <a:off x="3255225" y="964350"/>
            <a:ext cx="3585900" cy="24792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endParaRPr sz="1800" b="1">
              <a:solidFill>
                <a:schemeClr val="lt1"/>
              </a:solidFill>
              <a:latin typeface="Georgia"/>
              <a:ea typeface="Georgia"/>
              <a:cs typeface="Georgia"/>
              <a:sym typeface="Georgia"/>
            </a:endParaRPr>
          </a:p>
          <a:p>
            <a:pPr marL="457200" lvl="0" indent="-342900" algn="l" rtl="0">
              <a:lnSpc>
                <a:spcPct val="95000"/>
              </a:lnSpc>
              <a:spcBef>
                <a:spcPts val="1200"/>
              </a:spcBef>
              <a:spcAft>
                <a:spcPts val="0"/>
              </a:spcAft>
              <a:buClr>
                <a:schemeClr val="lt1"/>
              </a:buClr>
              <a:buSzPts val="1800"/>
              <a:buFont typeface="Georgia"/>
              <a:buChar char="●"/>
            </a:pPr>
            <a:r>
              <a:rPr lang="en" sz="1800" b="1">
                <a:solidFill>
                  <a:schemeClr val="lt1"/>
                </a:solidFill>
                <a:latin typeface="Georgia"/>
                <a:ea typeface="Georgia"/>
                <a:cs typeface="Georgia"/>
                <a:sym typeface="Georgia"/>
              </a:rPr>
              <a:t>Larry Ullom </a:t>
            </a:r>
            <a:endParaRPr sz="1800" b="1">
              <a:solidFill>
                <a:schemeClr val="lt1"/>
              </a:solidFill>
              <a:latin typeface="Georgia"/>
              <a:ea typeface="Georgia"/>
              <a:cs typeface="Georgia"/>
              <a:sym typeface="Georgia"/>
            </a:endParaRPr>
          </a:p>
          <a:p>
            <a:pPr marL="457200" lvl="0" indent="-342900" algn="l" rtl="0">
              <a:lnSpc>
                <a:spcPct val="95000"/>
              </a:lnSpc>
              <a:spcBef>
                <a:spcPts val="0"/>
              </a:spcBef>
              <a:spcAft>
                <a:spcPts val="0"/>
              </a:spcAft>
              <a:buClr>
                <a:schemeClr val="lt1"/>
              </a:buClr>
              <a:buSzPts val="1800"/>
              <a:buFont typeface="Georgia"/>
              <a:buChar char="●"/>
            </a:pPr>
            <a:r>
              <a:rPr lang="en" sz="1800" b="1">
                <a:solidFill>
                  <a:schemeClr val="lt1"/>
                </a:solidFill>
                <a:latin typeface="Georgia"/>
                <a:ea typeface="Georgia"/>
                <a:cs typeface="Georgia"/>
                <a:sym typeface="Georgia"/>
              </a:rPr>
              <a:t>Sam Brown</a:t>
            </a:r>
            <a:endParaRPr sz="1800" b="1">
              <a:solidFill>
                <a:schemeClr val="lt1"/>
              </a:solidFill>
              <a:latin typeface="Georgia"/>
              <a:ea typeface="Georgia"/>
              <a:cs typeface="Georgia"/>
              <a:sym typeface="Georgia"/>
            </a:endParaRPr>
          </a:p>
          <a:p>
            <a:pPr marL="457200" lvl="0" indent="-342900" algn="l" rtl="0">
              <a:lnSpc>
                <a:spcPct val="95000"/>
              </a:lnSpc>
              <a:spcBef>
                <a:spcPts val="0"/>
              </a:spcBef>
              <a:spcAft>
                <a:spcPts val="0"/>
              </a:spcAft>
              <a:buClr>
                <a:schemeClr val="lt1"/>
              </a:buClr>
              <a:buSzPts val="1800"/>
              <a:buFont typeface="Georgia"/>
              <a:buChar char="●"/>
            </a:pPr>
            <a:r>
              <a:rPr lang="en" sz="1800" b="1">
                <a:solidFill>
                  <a:schemeClr val="lt1"/>
                </a:solidFill>
                <a:latin typeface="Georgia"/>
                <a:ea typeface="Georgia"/>
                <a:cs typeface="Georgia"/>
                <a:sym typeface="Georgia"/>
              </a:rPr>
              <a:t>Scott Zemerick</a:t>
            </a:r>
            <a:endParaRPr sz="1800" b="1">
              <a:solidFill>
                <a:schemeClr val="lt1"/>
              </a:solidFill>
              <a:latin typeface="Georgia"/>
              <a:ea typeface="Georgia"/>
              <a:cs typeface="Georgia"/>
              <a:sym typeface="Georgia"/>
            </a:endParaRPr>
          </a:p>
          <a:p>
            <a:pPr marL="457200" lvl="0" indent="-342900" algn="l" rtl="0">
              <a:lnSpc>
                <a:spcPct val="95000"/>
              </a:lnSpc>
              <a:spcBef>
                <a:spcPts val="0"/>
              </a:spcBef>
              <a:spcAft>
                <a:spcPts val="0"/>
              </a:spcAft>
              <a:buClr>
                <a:schemeClr val="lt1"/>
              </a:buClr>
              <a:buSzPts val="1800"/>
              <a:buFont typeface="Georgia"/>
              <a:buChar char="●"/>
            </a:pPr>
            <a:r>
              <a:rPr lang="en" sz="1800" b="1">
                <a:solidFill>
                  <a:schemeClr val="lt1"/>
                </a:solidFill>
                <a:latin typeface="Georgia"/>
                <a:ea typeface="Georgia"/>
                <a:cs typeface="Georgia"/>
                <a:sym typeface="Georgia"/>
              </a:rPr>
              <a:t>John Lucas</a:t>
            </a:r>
            <a:endParaRPr sz="1800" b="1">
              <a:solidFill>
                <a:schemeClr val="lt1"/>
              </a:solidFill>
              <a:latin typeface="Georgia"/>
              <a:ea typeface="Georgia"/>
              <a:cs typeface="Georgia"/>
              <a:sym typeface="Georgia"/>
            </a:endParaRPr>
          </a:p>
          <a:p>
            <a:pPr marL="457200" lvl="0" indent="-342900" algn="l" rtl="0">
              <a:lnSpc>
                <a:spcPct val="95000"/>
              </a:lnSpc>
              <a:spcBef>
                <a:spcPts val="0"/>
              </a:spcBef>
              <a:spcAft>
                <a:spcPts val="0"/>
              </a:spcAft>
              <a:buClr>
                <a:schemeClr val="lt1"/>
              </a:buClr>
              <a:buSzPts val="1800"/>
              <a:buFont typeface="Georgia"/>
              <a:buChar char="●"/>
            </a:pPr>
            <a:r>
              <a:rPr lang="en" sz="1800" b="1">
                <a:solidFill>
                  <a:schemeClr val="lt1"/>
                </a:solidFill>
                <a:latin typeface="Georgia"/>
                <a:ea typeface="Georgia"/>
                <a:cs typeface="Georgia"/>
                <a:sym typeface="Georgia"/>
              </a:rPr>
              <a:t>Zachary Lynch</a:t>
            </a:r>
            <a:endParaRPr sz="1800" b="1">
              <a:solidFill>
                <a:schemeClr val="lt1"/>
              </a:solidFill>
              <a:latin typeface="Georgia"/>
              <a:ea typeface="Georgia"/>
              <a:cs typeface="Georgia"/>
              <a:sym typeface="Georgia"/>
            </a:endParaRPr>
          </a:p>
          <a:p>
            <a:pPr marL="457200" lvl="0" indent="-342900" algn="l" rtl="0">
              <a:lnSpc>
                <a:spcPct val="95000"/>
              </a:lnSpc>
              <a:spcBef>
                <a:spcPts val="0"/>
              </a:spcBef>
              <a:spcAft>
                <a:spcPts val="0"/>
              </a:spcAft>
              <a:buClr>
                <a:schemeClr val="lt1"/>
              </a:buClr>
              <a:buSzPts val="1800"/>
              <a:buFont typeface="Georgia"/>
              <a:buChar char="●"/>
            </a:pPr>
            <a:r>
              <a:rPr lang="en" sz="1800" b="1">
                <a:solidFill>
                  <a:schemeClr val="lt1"/>
                </a:solidFill>
                <a:latin typeface="Georgia"/>
                <a:ea typeface="Georgia"/>
                <a:cs typeface="Georgia"/>
                <a:sym typeface="Georgia"/>
              </a:rPr>
              <a:t>JSTAR</a:t>
            </a:r>
            <a:endParaRPr sz="1800" b="1">
              <a:solidFill>
                <a:schemeClr val="lt1"/>
              </a:solidFill>
              <a:latin typeface="Georgia"/>
              <a:ea typeface="Georgia"/>
              <a:cs typeface="Georgia"/>
              <a:sym typeface="Georgia"/>
            </a:endParaRPr>
          </a:p>
          <a:p>
            <a:pPr marL="457200" lvl="0" indent="-342900" algn="l" rtl="0">
              <a:lnSpc>
                <a:spcPct val="95000"/>
              </a:lnSpc>
              <a:spcBef>
                <a:spcPts val="0"/>
              </a:spcBef>
              <a:spcAft>
                <a:spcPts val="0"/>
              </a:spcAft>
              <a:buClr>
                <a:schemeClr val="lt1"/>
              </a:buClr>
              <a:buSzPts val="1800"/>
              <a:buFont typeface="Georgia"/>
              <a:buChar char="●"/>
            </a:pPr>
            <a:r>
              <a:rPr lang="en" sz="1800" b="1">
                <a:solidFill>
                  <a:schemeClr val="lt1"/>
                </a:solidFill>
                <a:latin typeface="Georgia"/>
                <a:ea typeface="Georgia"/>
                <a:cs typeface="Georgia"/>
                <a:sym typeface="Georgia"/>
              </a:rPr>
              <a:t>Jess White </a:t>
            </a:r>
            <a:endParaRPr sz="1800" b="1">
              <a:solidFill>
                <a:schemeClr val="lt1"/>
              </a:solidFill>
              <a:latin typeface="Georgia"/>
              <a:ea typeface="Georgia"/>
              <a:cs typeface="Georgia"/>
              <a:sym typeface="Georgia"/>
            </a:endParaRPr>
          </a:p>
          <a:p>
            <a:pPr marL="457200" lvl="0" indent="-342900" algn="l" rtl="0">
              <a:lnSpc>
                <a:spcPct val="95000"/>
              </a:lnSpc>
              <a:spcBef>
                <a:spcPts val="0"/>
              </a:spcBef>
              <a:spcAft>
                <a:spcPts val="0"/>
              </a:spcAft>
              <a:buClr>
                <a:schemeClr val="lt1"/>
              </a:buClr>
              <a:buSzPts val="1800"/>
              <a:buFont typeface="Georgia"/>
              <a:buChar char="●"/>
            </a:pPr>
            <a:r>
              <a:rPr lang="en" sz="1800" b="1">
                <a:solidFill>
                  <a:schemeClr val="lt1"/>
                </a:solidFill>
                <a:latin typeface="Georgia"/>
                <a:ea typeface="Georgia"/>
                <a:cs typeface="Georgia"/>
                <a:sym typeface="Georgia"/>
              </a:rPr>
              <a:t>Jeff Northey</a:t>
            </a:r>
            <a:endParaRPr sz="1800" b="1">
              <a:solidFill>
                <a:schemeClr val="lt1"/>
              </a:solidFill>
              <a:latin typeface="Georgia"/>
              <a:ea typeface="Georgia"/>
              <a:cs typeface="Georgia"/>
              <a:sym typeface="Georgia"/>
            </a:endParaRPr>
          </a:p>
          <a:p>
            <a:pPr marL="457200" lvl="0" indent="-342900" algn="l" rtl="0">
              <a:lnSpc>
                <a:spcPct val="95000"/>
              </a:lnSpc>
              <a:spcBef>
                <a:spcPts val="0"/>
              </a:spcBef>
              <a:spcAft>
                <a:spcPts val="0"/>
              </a:spcAft>
              <a:buClr>
                <a:schemeClr val="lt1"/>
              </a:buClr>
              <a:buSzPts val="1800"/>
              <a:buFont typeface="Georgia"/>
              <a:buChar char="●"/>
            </a:pPr>
            <a:r>
              <a:rPr lang="en" sz="1800" b="1">
                <a:solidFill>
                  <a:schemeClr val="lt1"/>
                </a:solidFill>
                <a:latin typeface="Georgia"/>
                <a:ea typeface="Georgia"/>
                <a:cs typeface="Georgia"/>
                <a:sym typeface="Georgia"/>
              </a:rPr>
              <a:t>NASA IV&amp;V team</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0"/>
        <p:cNvGrpSpPr/>
        <p:nvPr/>
      </p:nvGrpSpPr>
      <p:grpSpPr>
        <a:xfrm>
          <a:off x="0" y="0"/>
          <a:ext cx="0" cy="0"/>
          <a:chOff x="0" y="0"/>
          <a:chExt cx="0" cy="0"/>
        </a:xfrm>
      </p:grpSpPr>
      <p:sp>
        <p:nvSpPr>
          <p:cNvPr id="311" name="Google Shape;311;p39"/>
          <p:cNvSpPr/>
          <p:nvPr/>
        </p:nvSpPr>
        <p:spPr>
          <a:xfrm>
            <a:off x="0" y="200"/>
            <a:ext cx="9156600" cy="5143500"/>
          </a:xfrm>
          <a:prstGeom prst="rect">
            <a:avLst/>
          </a:prstGeom>
          <a:solidFill>
            <a:srgbClr val="061A2F">
              <a:alpha val="5249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 name="Google Shape;312;p39"/>
          <p:cNvSpPr txBox="1">
            <a:spLocks noGrp="1"/>
          </p:cNvSpPr>
          <p:nvPr>
            <p:ph type="title"/>
          </p:nvPr>
        </p:nvSpPr>
        <p:spPr>
          <a:xfrm>
            <a:off x="1370250" y="1362450"/>
            <a:ext cx="6416100" cy="2123400"/>
          </a:xfrm>
          <a:prstGeom prst="rect">
            <a:avLst/>
          </a:prstGeom>
          <a:solidFill>
            <a:srgbClr val="E9E8E8">
              <a:alpha val="23130"/>
            </a:srgbClr>
          </a:solidFill>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5500" b="1">
                <a:solidFill>
                  <a:schemeClr val="lt1"/>
                </a:solidFill>
                <a:latin typeface="Georgia"/>
                <a:ea typeface="Georgia"/>
                <a:cs typeface="Georgia"/>
                <a:sym typeface="Georgia"/>
              </a:rPr>
              <a:t>Questions?</a:t>
            </a:r>
            <a:endParaRPr sz="5500" b="1" u="sng">
              <a:solidFill>
                <a:schemeClr val="lt1"/>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sp>
        <p:nvSpPr>
          <p:cNvPr id="317" name="Google Shape;317;p40"/>
          <p:cNvSpPr/>
          <p:nvPr/>
        </p:nvSpPr>
        <p:spPr>
          <a:xfrm>
            <a:off x="0" y="200"/>
            <a:ext cx="9156600" cy="5143500"/>
          </a:xfrm>
          <a:prstGeom prst="rect">
            <a:avLst/>
          </a:prstGeom>
          <a:solidFill>
            <a:srgbClr val="061A2F">
              <a:alpha val="5249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8" name="Google Shape;318;p40"/>
          <p:cNvSpPr txBox="1">
            <a:spLocks noGrp="1"/>
          </p:cNvSpPr>
          <p:nvPr>
            <p:ph type="title"/>
          </p:nvPr>
        </p:nvSpPr>
        <p:spPr>
          <a:xfrm>
            <a:off x="1370250" y="1362450"/>
            <a:ext cx="6416100" cy="2123400"/>
          </a:xfrm>
          <a:prstGeom prst="rect">
            <a:avLst/>
          </a:prstGeom>
          <a:solidFill>
            <a:srgbClr val="E9E8E8">
              <a:alpha val="23130"/>
            </a:srgbClr>
          </a:solidFill>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5500" b="1">
                <a:solidFill>
                  <a:schemeClr val="lt1"/>
                </a:solidFill>
                <a:latin typeface="Georgia"/>
                <a:ea typeface="Georgia"/>
                <a:cs typeface="Georgia"/>
                <a:sym typeface="Georgia"/>
              </a:rPr>
              <a:t>Supplemental Information</a:t>
            </a:r>
            <a:endParaRPr sz="5500" b="1" u="sng">
              <a:solidFill>
                <a:schemeClr val="lt1"/>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61A2F"/>
            </a:gs>
            <a:gs pos="100000">
              <a:srgbClr val="0D2D49"/>
            </a:gs>
          </a:gsLst>
          <a:lin ang="5400700" scaled="0"/>
        </a:gradFill>
        <a:effectLst/>
      </p:bgPr>
    </p:bg>
    <p:spTree>
      <p:nvGrpSpPr>
        <p:cNvPr id="1" name="Shape 322"/>
        <p:cNvGrpSpPr/>
        <p:nvPr/>
      </p:nvGrpSpPr>
      <p:grpSpPr>
        <a:xfrm>
          <a:off x="0" y="0"/>
          <a:ext cx="0" cy="0"/>
          <a:chOff x="0" y="0"/>
          <a:chExt cx="0" cy="0"/>
        </a:xfrm>
      </p:grpSpPr>
      <p:pic>
        <p:nvPicPr>
          <p:cNvPr id="323" name="Google Shape;323;p41" title="Screenshot 2025-07-28 at 9.56.28 AM.png"/>
          <p:cNvPicPr preferRelativeResize="0"/>
          <p:nvPr/>
        </p:nvPicPr>
        <p:blipFill rotWithShape="1">
          <a:blip r:embed="rId3">
            <a:alphaModFix/>
          </a:blip>
          <a:srcRect l="1055" r="2082" b="803"/>
          <a:stretch/>
        </p:blipFill>
        <p:spPr>
          <a:xfrm>
            <a:off x="4813650" y="132950"/>
            <a:ext cx="3235351" cy="4838699"/>
          </a:xfrm>
          <a:prstGeom prst="rect">
            <a:avLst/>
          </a:prstGeom>
          <a:noFill/>
          <a:ln w="19050" cap="flat" cmpd="sng">
            <a:solidFill>
              <a:schemeClr val="accent1"/>
            </a:solidFill>
            <a:prstDash val="solid"/>
            <a:round/>
            <a:headEnd type="none" w="sm" len="sm"/>
            <a:tailEnd type="none" w="sm" len="sm"/>
          </a:ln>
        </p:spPr>
      </p:pic>
      <p:pic>
        <p:nvPicPr>
          <p:cNvPr id="324" name="Google Shape;324;p41" title="Screenshot 2025-07-28 at 1.29.01 PM.png"/>
          <p:cNvPicPr preferRelativeResize="0"/>
          <p:nvPr/>
        </p:nvPicPr>
        <p:blipFill>
          <a:blip r:embed="rId4">
            <a:alphaModFix/>
          </a:blip>
          <a:stretch>
            <a:fillRect/>
          </a:stretch>
        </p:blipFill>
        <p:spPr>
          <a:xfrm>
            <a:off x="1091513" y="132938"/>
            <a:ext cx="3218351" cy="4838701"/>
          </a:xfrm>
          <a:prstGeom prst="rect">
            <a:avLst/>
          </a:prstGeom>
          <a:noFill/>
          <a:ln w="19050" cap="flat" cmpd="sng">
            <a:solidFill>
              <a:schemeClr val="accent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2081F"/>
            </a:gs>
            <a:gs pos="100000">
              <a:srgbClr val="173D5F"/>
            </a:gs>
          </a:gsLst>
          <a:lin ang="5400012" scaled="0"/>
        </a:gradFill>
        <a:effectLst/>
      </p:bgPr>
    </p:bg>
    <p:spTree>
      <p:nvGrpSpPr>
        <p:cNvPr id="1" name="Shape 74"/>
        <p:cNvGrpSpPr/>
        <p:nvPr/>
      </p:nvGrpSpPr>
      <p:grpSpPr>
        <a:xfrm>
          <a:off x="0" y="0"/>
          <a:ext cx="0" cy="0"/>
          <a:chOff x="0" y="0"/>
          <a:chExt cx="0" cy="0"/>
        </a:xfrm>
      </p:grpSpPr>
      <p:pic>
        <p:nvPicPr>
          <p:cNvPr id="75" name="Google Shape;75;p15" title="ChatGPT Image Jul 23, 2025, 09_04_37 AM.png"/>
          <p:cNvPicPr preferRelativeResize="0"/>
          <p:nvPr/>
        </p:nvPicPr>
        <p:blipFill>
          <a:blip r:embed="rId3">
            <a:alphaModFix/>
          </a:blip>
          <a:stretch>
            <a:fillRect/>
          </a:stretch>
        </p:blipFill>
        <p:spPr>
          <a:xfrm>
            <a:off x="5225850" y="1146050"/>
            <a:ext cx="3611699" cy="3611699"/>
          </a:xfrm>
          <a:prstGeom prst="rect">
            <a:avLst/>
          </a:prstGeom>
          <a:noFill/>
          <a:ln w="19050" cap="flat" cmpd="sng">
            <a:solidFill>
              <a:srgbClr val="EFEFEF"/>
            </a:solidFill>
            <a:prstDash val="solid"/>
            <a:round/>
            <a:headEnd type="none" w="sm" len="sm"/>
            <a:tailEnd type="none" w="sm" len="sm"/>
          </a:ln>
        </p:spPr>
      </p:pic>
      <p:sp>
        <p:nvSpPr>
          <p:cNvPr id="76" name="Google Shape;76;p15"/>
          <p:cNvSpPr/>
          <p:nvPr/>
        </p:nvSpPr>
        <p:spPr>
          <a:xfrm>
            <a:off x="306450" y="1146050"/>
            <a:ext cx="4740000" cy="3611700"/>
          </a:xfrm>
          <a:prstGeom prst="rect">
            <a:avLst/>
          </a:prstGeom>
          <a:solidFill>
            <a:srgbClr val="66A6E0">
              <a:alpha val="3438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77" name="Google Shape;77;p15"/>
          <p:cNvSpPr txBox="1"/>
          <p:nvPr/>
        </p:nvSpPr>
        <p:spPr>
          <a:xfrm>
            <a:off x="216750" y="2205200"/>
            <a:ext cx="4919400" cy="3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lt1"/>
              </a:solidFill>
              <a:latin typeface="Georgia"/>
              <a:ea typeface="Georgia"/>
              <a:cs typeface="Georgia"/>
              <a:sym typeface="Georgia"/>
            </a:endParaRPr>
          </a:p>
          <a:p>
            <a:pPr marL="457200" lvl="0" indent="-330200" algn="l" rtl="0">
              <a:spcBef>
                <a:spcPts val="0"/>
              </a:spcBef>
              <a:spcAft>
                <a:spcPts val="0"/>
              </a:spcAft>
              <a:buClr>
                <a:schemeClr val="lt1"/>
              </a:buClr>
              <a:buSzPts val="1600"/>
              <a:buFont typeface="Georgia"/>
              <a:buChar char="●"/>
            </a:pPr>
            <a:r>
              <a:rPr lang="en" sz="1600">
                <a:solidFill>
                  <a:schemeClr val="lt1"/>
                </a:solidFill>
                <a:latin typeface="Georgia"/>
                <a:ea typeface="Georgia"/>
                <a:cs typeface="Georgia"/>
                <a:sym typeface="Georgia"/>
              </a:rPr>
              <a:t>Setup time, system requirements, and testing complexity increase exponentially with fidelity</a:t>
            </a:r>
            <a:endParaRPr sz="1600">
              <a:solidFill>
                <a:schemeClr val="lt1"/>
              </a:solidFill>
              <a:latin typeface="Georgia"/>
              <a:ea typeface="Georgia"/>
              <a:cs typeface="Georgia"/>
              <a:sym typeface="Georgia"/>
            </a:endParaRPr>
          </a:p>
          <a:p>
            <a:pPr marL="914400" lvl="0" indent="0" algn="l" rtl="0">
              <a:spcBef>
                <a:spcPts val="0"/>
              </a:spcBef>
              <a:spcAft>
                <a:spcPts val="0"/>
              </a:spcAft>
              <a:buNone/>
            </a:pPr>
            <a:endParaRPr sz="1600">
              <a:solidFill>
                <a:schemeClr val="lt1"/>
              </a:solidFill>
              <a:latin typeface="Georgia"/>
              <a:ea typeface="Georgia"/>
              <a:cs typeface="Georgia"/>
              <a:sym typeface="Georgia"/>
            </a:endParaRPr>
          </a:p>
          <a:p>
            <a:pPr marL="457200" lvl="0" indent="-330200" algn="l" rtl="0">
              <a:spcBef>
                <a:spcPts val="0"/>
              </a:spcBef>
              <a:spcAft>
                <a:spcPts val="0"/>
              </a:spcAft>
              <a:buClr>
                <a:schemeClr val="lt1"/>
              </a:buClr>
              <a:buSzPts val="1600"/>
              <a:buFont typeface="Georgia"/>
              <a:buChar char="●"/>
            </a:pPr>
            <a:r>
              <a:rPr lang="en" sz="1600">
                <a:solidFill>
                  <a:schemeClr val="lt1"/>
                </a:solidFill>
                <a:latin typeface="Georgia"/>
                <a:ea typeface="Georgia"/>
                <a:cs typeface="Georgia"/>
                <a:sym typeface="Georgia"/>
              </a:rPr>
              <a:t>Some issues can be found in lower-fidelity environments, rather than jumping straight to full-system testing</a:t>
            </a:r>
            <a:endParaRPr sz="1600">
              <a:solidFill>
                <a:schemeClr val="lt1"/>
              </a:solidFill>
              <a:latin typeface="Georgia"/>
              <a:ea typeface="Georgia"/>
              <a:cs typeface="Georgia"/>
              <a:sym typeface="Georgia"/>
            </a:endParaRPr>
          </a:p>
          <a:p>
            <a:pPr marL="0" lvl="0" indent="0" algn="l" rtl="0">
              <a:spcBef>
                <a:spcPts val="0"/>
              </a:spcBef>
              <a:spcAft>
                <a:spcPts val="0"/>
              </a:spcAft>
              <a:buNone/>
            </a:pPr>
            <a:endParaRPr sz="1600">
              <a:solidFill>
                <a:schemeClr val="lt1"/>
              </a:solidFill>
              <a:latin typeface="Georgia"/>
              <a:ea typeface="Georgia"/>
              <a:cs typeface="Georgia"/>
              <a:sym typeface="Georgia"/>
            </a:endParaRPr>
          </a:p>
        </p:txBody>
      </p:sp>
      <p:sp>
        <p:nvSpPr>
          <p:cNvPr id="78" name="Google Shape;78;p15"/>
          <p:cNvSpPr txBox="1"/>
          <p:nvPr/>
        </p:nvSpPr>
        <p:spPr>
          <a:xfrm>
            <a:off x="582150" y="1281800"/>
            <a:ext cx="4188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a:solidFill>
                  <a:schemeClr val="lt1"/>
                </a:solidFill>
                <a:latin typeface="Georgia"/>
                <a:ea typeface="Georgia"/>
                <a:cs typeface="Georgia"/>
                <a:sym typeface="Georgia"/>
              </a:rPr>
              <a:t>Higher-fidelity environments better replicate mission conditions, but at a steep cost in time and resources.</a:t>
            </a:r>
            <a:endParaRPr sz="1600" b="1" i="1">
              <a:solidFill>
                <a:schemeClr val="lt1"/>
              </a:solidFill>
              <a:latin typeface="Georgia"/>
              <a:ea typeface="Georgia"/>
              <a:cs typeface="Georgia"/>
              <a:sym typeface="Georgia"/>
            </a:endParaRPr>
          </a:p>
        </p:txBody>
      </p:sp>
      <p:sp>
        <p:nvSpPr>
          <p:cNvPr id="79" name="Google Shape;79;p15"/>
          <p:cNvSpPr/>
          <p:nvPr/>
        </p:nvSpPr>
        <p:spPr>
          <a:xfrm>
            <a:off x="0" y="-36425"/>
            <a:ext cx="9192900" cy="99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 name="Google Shape;80;p15"/>
          <p:cNvSpPr txBox="1">
            <a:spLocks noGrp="1"/>
          </p:cNvSpPr>
          <p:nvPr>
            <p:ph type="title"/>
          </p:nvPr>
        </p:nvSpPr>
        <p:spPr>
          <a:xfrm>
            <a:off x="1804950" y="200725"/>
            <a:ext cx="5534100" cy="52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20" b="1" u="sng">
                <a:latin typeface="Georgia"/>
                <a:ea typeface="Georgia"/>
                <a:cs typeface="Georgia"/>
                <a:sym typeface="Georgia"/>
              </a:rPr>
              <a:t>Motivation</a:t>
            </a:r>
            <a:endParaRPr sz="2520" b="1" u="sng">
              <a:latin typeface="Georgia"/>
              <a:ea typeface="Georgia"/>
              <a:cs typeface="Georgia"/>
              <a:sym typeface="Georgia"/>
            </a:endParaRPr>
          </a:p>
        </p:txBody>
      </p:sp>
      <p:pic>
        <p:nvPicPr>
          <p:cNvPr id="81" name="Google Shape;81;p15" title="NASA-Logo-Large.png"/>
          <p:cNvPicPr preferRelativeResize="0"/>
          <p:nvPr/>
        </p:nvPicPr>
        <p:blipFill>
          <a:blip r:embed="rId4">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2081F"/>
            </a:gs>
            <a:gs pos="100000">
              <a:srgbClr val="173D5F"/>
            </a:gs>
          </a:gsLst>
          <a:lin ang="5400700" scaled="0"/>
        </a:gradFill>
        <a:effectLst/>
      </p:bgPr>
    </p:bg>
    <p:spTree>
      <p:nvGrpSpPr>
        <p:cNvPr id="1" name="Shape 328"/>
        <p:cNvGrpSpPr/>
        <p:nvPr/>
      </p:nvGrpSpPr>
      <p:grpSpPr>
        <a:xfrm>
          <a:off x="0" y="0"/>
          <a:ext cx="0" cy="0"/>
          <a:chOff x="0" y="0"/>
          <a:chExt cx="0" cy="0"/>
        </a:xfrm>
      </p:grpSpPr>
      <p:pic>
        <p:nvPicPr>
          <p:cNvPr id="329" name="Google Shape;329;p42" title="NOS3-XML-CONFIG (2).png"/>
          <p:cNvPicPr preferRelativeResize="0"/>
          <p:nvPr/>
        </p:nvPicPr>
        <p:blipFill>
          <a:blip r:embed="rId3">
            <a:alphaModFix/>
          </a:blip>
          <a:stretch>
            <a:fillRect/>
          </a:stretch>
        </p:blipFill>
        <p:spPr>
          <a:xfrm>
            <a:off x="1646475" y="152400"/>
            <a:ext cx="5851054"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2081F"/>
            </a:gs>
            <a:gs pos="100000">
              <a:srgbClr val="173D5F"/>
            </a:gs>
          </a:gsLst>
          <a:lin ang="5400700" scaled="0"/>
        </a:gradFill>
        <a:effectLst/>
      </p:bgPr>
    </p:bg>
    <p:spTree>
      <p:nvGrpSpPr>
        <p:cNvPr id="1" name="Shape 85"/>
        <p:cNvGrpSpPr/>
        <p:nvPr/>
      </p:nvGrpSpPr>
      <p:grpSpPr>
        <a:xfrm>
          <a:off x="0" y="0"/>
          <a:ext cx="0" cy="0"/>
          <a:chOff x="0" y="0"/>
          <a:chExt cx="0" cy="0"/>
        </a:xfrm>
      </p:grpSpPr>
      <p:sp>
        <p:nvSpPr>
          <p:cNvPr id="86" name="Google Shape;86;p16"/>
          <p:cNvSpPr/>
          <p:nvPr/>
        </p:nvSpPr>
        <p:spPr>
          <a:xfrm>
            <a:off x="0" y="-36425"/>
            <a:ext cx="9192900" cy="99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 name="Google Shape;87;p16"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88" name="Google Shape;88;p16"/>
          <p:cNvSpPr txBox="1">
            <a:spLocks noGrp="1"/>
          </p:cNvSpPr>
          <p:nvPr>
            <p:ph type="title"/>
          </p:nvPr>
        </p:nvSpPr>
        <p:spPr>
          <a:xfrm>
            <a:off x="1804950" y="172650"/>
            <a:ext cx="5534100" cy="52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20" b="1" u="sng">
                <a:latin typeface="Georgia"/>
                <a:ea typeface="Georgia"/>
                <a:cs typeface="Georgia"/>
                <a:sym typeface="Georgia"/>
              </a:rPr>
              <a:t>Project Outline</a:t>
            </a:r>
            <a:endParaRPr sz="2520" b="1" u="sng">
              <a:latin typeface="Georgia"/>
              <a:ea typeface="Georgia"/>
              <a:cs typeface="Georgia"/>
              <a:sym typeface="Georgia"/>
            </a:endParaRPr>
          </a:p>
        </p:txBody>
      </p:sp>
      <p:sp>
        <p:nvSpPr>
          <p:cNvPr id="89" name="Google Shape;89;p16"/>
          <p:cNvSpPr txBox="1"/>
          <p:nvPr/>
        </p:nvSpPr>
        <p:spPr>
          <a:xfrm>
            <a:off x="3880618" y="1402944"/>
            <a:ext cx="2662500" cy="816900"/>
          </a:xfrm>
          <a:prstGeom prst="rect">
            <a:avLst/>
          </a:prstGeom>
          <a:noFill/>
          <a:ln w="21525" cap="flat" cmpd="sng">
            <a:solidFill>
              <a:srgbClr val="EFEFEF"/>
            </a:solidFill>
            <a:prstDash val="solid"/>
            <a:round/>
            <a:headEnd type="none" w="sm" len="sm"/>
            <a:tailEnd type="none" w="sm" len="sm"/>
          </a:ln>
        </p:spPr>
        <p:txBody>
          <a:bodyPr spcFirstLastPara="1" wrap="square" lIns="103325" tIns="103325" rIns="103325" bIns="103325" anchor="ctr" anchorCtr="0">
            <a:noAutofit/>
          </a:bodyPr>
          <a:lstStyle/>
          <a:p>
            <a:pPr marL="0" lvl="0" indent="0" algn="ctr" rtl="0">
              <a:spcBef>
                <a:spcPts val="0"/>
              </a:spcBef>
              <a:spcAft>
                <a:spcPts val="0"/>
              </a:spcAft>
              <a:buNone/>
            </a:pPr>
            <a:r>
              <a:rPr lang="en" sz="1808">
                <a:solidFill>
                  <a:srgbClr val="FFFFFF"/>
                </a:solidFill>
              </a:rPr>
              <a:t>Set up testing environments</a:t>
            </a:r>
            <a:endParaRPr sz="1808">
              <a:solidFill>
                <a:srgbClr val="FFFFFF"/>
              </a:solidFill>
            </a:endParaRPr>
          </a:p>
        </p:txBody>
      </p:sp>
      <p:sp>
        <p:nvSpPr>
          <p:cNvPr id="90" name="Google Shape;90;p16"/>
          <p:cNvSpPr txBox="1"/>
          <p:nvPr/>
        </p:nvSpPr>
        <p:spPr>
          <a:xfrm>
            <a:off x="3873230" y="2661931"/>
            <a:ext cx="2662500" cy="816900"/>
          </a:xfrm>
          <a:prstGeom prst="rect">
            <a:avLst/>
          </a:prstGeom>
          <a:noFill/>
          <a:ln w="21525" cap="flat" cmpd="sng">
            <a:solidFill>
              <a:srgbClr val="EFEFEF"/>
            </a:solidFill>
            <a:prstDash val="solid"/>
            <a:round/>
            <a:headEnd type="none" w="sm" len="sm"/>
            <a:tailEnd type="none" w="sm" len="sm"/>
          </a:ln>
        </p:spPr>
        <p:txBody>
          <a:bodyPr spcFirstLastPara="1" wrap="square" lIns="103325" tIns="103325" rIns="103325" bIns="103325" anchor="ctr" anchorCtr="0">
            <a:noAutofit/>
          </a:bodyPr>
          <a:lstStyle/>
          <a:p>
            <a:pPr marL="0" lvl="0" indent="0" algn="ctr" rtl="0">
              <a:spcBef>
                <a:spcPts val="0"/>
              </a:spcBef>
              <a:spcAft>
                <a:spcPts val="0"/>
              </a:spcAft>
              <a:buNone/>
            </a:pPr>
            <a:r>
              <a:rPr lang="en" sz="1808">
                <a:solidFill>
                  <a:srgbClr val="FFFFFF"/>
                </a:solidFill>
              </a:rPr>
              <a:t>Run tests across these environments</a:t>
            </a:r>
            <a:endParaRPr sz="1808">
              <a:solidFill>
                <a:srgbClr val="FFFFFF"/>
              </a:solidFill>
            </a:endParaRPr>
          </a:p>
        </p:txBody>
      </p:sp>
      <p:sp>
        <p:nvSpPr>
          <p:cNvPr id="91" name="Google Shape;91;p16"/>
          <p:cNvSpPr/>
          <p:nvPr/>
        </p:nvSpPr>
        <p:spPr>
          <a:xfrm>
            <a:off x="2631025" y="3794075"/>
            <a:ext cx="1145100" cy="997200"/>
          </a:xfrm>
          <a:prstGeom prst="ellipse">
            <a:avLst/>
          </a:prstGeom>
          <a:solidFill>
            <a:schemeClr val="lt2"/>
          </a:solidFill>
          <a:ln w="10775" cap="flat" cmpd="sng">
            <a:solidFill>
              <a:schemeClr val="dk2"/>
            </a:solidFill>
            <a:prstDash val="solid"/>
            <a:round/>
            <a:headEnd type="none" w="sm" len="sm"/>
            <a:tailEnd type="none" w="sm" len="sm"/>
          </a:ln>
        </p:spPr>
        <p:txBody>
          <a:bodyPr spcFirstLastPara="1" wrap="square" lIns="103325" tIns="103325" rIns="103325" bIns="103325" anchor="ctr" anchorCtr="0">
            <a:noAutofit/>
          </a:bodyPr>
          <a:lstStyle/>
          <a:p>
            <a:pPr marL="0" lvl="0" indent="0" algn="ctr" rtl="0">
              <a:spcBef>
                <a:spcPts val="0"/>
              </a:spcBef>
              <a:spcAft>
                <a:spcPts val="0"/>
              </a:spcAft>
              <a:buNone/>
            </a:pPr>
            <a:r>
              <a:rPr lang="en" sz="2825" b="1"/>
              <a:t>3</a:t>
            </a:r>
            <a:endParaRPr sz="2825" b="1"/>
          </a:p>
        </p:txBody>
      </p:sp>
      <p:sp>
        <p:nvSpPr>
          <p:cNvPr id="92" name="Google Shape;92;p16"/>
          <p:cNvSpPr txBox="1"/>
          <p:nvPr/>
        </p:nvSpPr>
        <p:spPr>
          <a:xfrm>
            <a:off x="3910753" y="3884269"/>
            <a:ext cx="2662500" cy="816600"/>
          </a:xfrm>
          <a:prstGeom prst="rect">
            <a:avLst/>
          </a:prstGeom>
          <a:noFill/>
          <a:ln w="21525" cap="flat" cmpd="sng">
            <a:solidFill>
              <a:srgbClr val="EFEFEF"/>
            </a:solidFill>
            <a:prstDash val="solid"/>
            <a:round/>
            <a:headEnd type="none" w="sm" len="sm"/>
            <a:tailEnd type="none" w="sm" len="sm"/>
          </a:ln>
        </p:spPr>
        <p:txBody>
          <a:bodyPr spcFirstLastPara="1" wrap="square" lIns="103325" tIns="103325" rIns="103325" bIns="103325" anchor="ctr" anchorCtr="0">
            <a:noAutofit/>
          </a:bodyPr>
          <a:lstStyle/>
          <a:p>
            <a:pPr marL="0" lvl="0" indent="0" algn="ctr" rtl="0">
              <a:spcBef>
                <a:spcPts val="0"/>
              </a:spcBef>
              <a:spcAft>
                <a:spcPts val="0"/>
              </a:spcAft>
              <a:buNone/>
            </a:pPr>
            <a:r>
              <a:rPr lang="en" sz="1808">
                <a:solidFill>
                  <a:srgbClr val="FFFFFF"/>
                </a:solidFill>
              </a:rPr>
              <a:t>Analyze environment capabilities and tradeoffs</a:t>
            </a:r>
            <a:endParaRPr sz="1808">
              <a:solidFill>
                <a:srgbClr val="FFFFFF"/>
              </a:solidFill>
            </a:endParaRPr>
          </a:p>
        </p:txBody>
      </p:sp>
      <p:sp>
        <p:nvSpPr>
          <p:cNvPr id="93" name="Google Shape;93;p16"/>
          <p:cNvSpPr/>
          <p:nvPr/>
        </p:nvSpPr>
        <p:spPr>
          <a:xfrm>
            <a:off x="2600889" y="1312751"/>
            <a:ext cx="1145100" cy="997200"/>
          </a:xfrm>
          <a:prstGeom prst="ellipse">
            <a:avLst/>
          </a:prstGeom>
          <a:solidFill>
            <a:schemeClr val="lt2"/>
          </a:solidFill>
          <a:ln w="10775" cap="flat" cmpd="sng">
            <a:solidFill>
              <a:schemeClr val="dk2"/>
            </a:solidFill>
            <a:prstDash val="solid"/>
            <a:round/>
            <a:headEnd type="none" w="sm" len="sm"/>
            <a:tailEnd type="none" w="sm" len="sm"/>
          </a:ln>
        </p:spPr>
        <p:txBody>
          <a:bodyPr spcFirstLastPara="1" wrap="square" lIns="103325" tIns="103325" rIns="103325" bIns="103325" anchor="ctr" anchorCtr="0">
            <a:noAutofit/>
          </a:bodyPr>
          <a:lstStyle/>
          <a:p>
            <a:pPr marL="0" lvl="0" indent="0" algn="ctr" rtl="0">
              <a:spcBef>
                <a:spcPts val="0"/>
              </a:spcBef>
              <a:spcAft>
                <a:spcPts val="0"/>
              </a:spcAft>
              <a:buNone/>
            </a:pPr>
            <a:r>
              <a:rPr lang="en" sz="2825" b="1"/>
              <a:t>1</a:t>
            </a:r>
            <a:endParaRPr sz="2825" b="1"/>
          </a:p>
        </p:txBody>
      </p:sp>
      <p:sp>
        <p:nvSpPr>
          <p:cNvPr id="94" name="Google Shape;94;p16"/>
          <p:cNvSpPr/>
          <p:nvPr/>
        </p:nvSpPr>
        <p:spPr>
          <a:xfrm>
            <a:off x="2619638" y="2571739"/>
            <a:ext cx="1145100" cy="997200"/>
          </a:xfrm>
          <a:prstGeom prst="ellipse">
            <a:avLst/>
          </a:prstGeom>
          <a:solidFill>
            <a:schemeClr val="lt2"/>
          </a:solidFill>
          <a:ln w="10775" cap="flat" cmpd="sng">
            <a:solidFill>
              <a:schemeClr val="dk2"/>
            </a:solidFill>
            <a:prstDash val="solid"/>
            <a:round/>
            <a:headEnd type="none" w="sm" len="sm"/>
            <a:tailEnd type="none" w="sm" len="sm"/>
          </a:ln>
        </p:spPr>
        <p:txBody>
          <a:bodyPr spcFirstLastPara="1" wrap="square" lIns="103325" tIns="103325" rIns="103325" bIns="103325" anchor="ctr" anchorCtr="0">
            <a:noAutofit/>
          </a:bodyPr>
          <a:lstStyle/>
          <a:p>
            <a:pPr marL="0" lvl="0" indent="0" algn="ctr" rtl="0">
              <a:spcBef>
                <a:spcPts val="0"/>
              </a:spcBef>
              <a:spcAft>
                <a:spcPts val="0"/>
              </a:spcAft>
              <a:buNone/>
            </a:pPr>
            <a:r>
              <a:rPr lang="en" sz="2825" b="1"/>
              <a:t>2</a:t>
            </a:r>
            <a:endParaRPr sz="2825"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2081F"/>
            </a:gs>
            <a:gs pos="100000">
              <a:srgbClr val="173D5F"/>
            </a:gs>
          </a:gsLst>
          <a:lin ang="5400012" scaled="0"/>
        </a:gradFill>
        <a:effectLst/>
      </p:bgPr>
    </p:bg>
    <p:spTree>
      <p:nvGrpSpPr>
        <p:cNvPr id="1" name="Shape 98"/>
        <p:cNvGrpSpPr/>
        <p:nvPr/>
      </p:nvGrpSpPr>
      <p:grpSpPr>
        <a:xfrm>
          <a:off x="0" y="0"/>
          <a:ext cx="0" cy="0"/>
          <a:chOff x="0" y="0"/>
          <a:chExt cx="0" cy="0"/>
        </a:xfrm>
      </p:grpSpPr>
      <p:sp>
        <p:nvSpPr>
          <p:cNvPr id="99" name="Google Shape;99;p17"/>
          <p:cNvSpPr/>
          <p:nvPr/>
        </p:nvSpPr>
        <p:spPr>
          <a:xfrm>
            <a:off x="0" y="0"/>
            <a:ext cx="51114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00" name="Google Shape;100;p17"/>
          <p:cNvSpPr txBox="1">
            <a:spLocks noGrp="1"/>
          </p:cNvSpPr>
          <p:nvPr>
            <p:ph type="title"/>
          </p:nvPr>
        </p:nvSpPr>
        <p:spPr>
          <a:xfrm>
            <a:off x="773750" y="136800"/>
            <a:ext cx="423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620" b="1" u="sng">
                <a:latin typeface="Georgia"/>
                <a:ea typeface="Georgia"/>
                <a:cs typeface="Georgia"/>
                <a:sym typeface="Georgia"/>
              </a:rPr>
              <a:t>NOS</a:t>
            </a:r>
            <a:r>
              <a:rPr lang="en" sz="1620" b="1" baseline="30000">
                <a:latin typeface="Georgia"/>
                <a:ea typeface="Georgia"/>
                <a:cs typeface="Georgia"/>
                <a:sym typeface="Georgia"/>
              </a:rPr>
              <a:t>3</a:t>
            </a:r>
            <a:r>
              <a:rPr lang="en" sz="1620" b="1">
                <a:latin typeface="Georgia"/>
                <a:ea typeface="Georgia"/>
                <a:cs typeface="Georgia"/>
                <a:sym typeface="Georgia"/>
              </a:rPr>
              <a:t>:</a:t>
            </a:r>
            <a:endParaRPr sz="1620" b="1">
              <a:latin typeface="Georgia"/>
              <a:ea typeface="Georgia"/>
              <a:cs typeface="Georgia"/>
              <a:sym typeface="Georgia"/>
            </a:endParaRPr>
          </a:p>
          <a:p>
            <a:pPr marL="0" lvl="0" indent="0" algn="ctr" rtl="0">
              <a:spcBef>
                <a:spcPts val="0"/>
              </a:spcBef>
              <a:spcAft>
                <a:spcPts val="0"/>
              </a:spcAft>
              <a:buSzPts val="990"/>
              <a:buNone/>
            </a:pPr>
            <a:r>
              <a:rPr lang="en" sz="1620" b="1" u="sng">
                <a:latin typeface="Georgia"/>
                <a:ea typeface="Georgia"/>
                <a:cs typeface="Georgia"/>
                <a:sym typeface="Georgia"/>
              </a:rPr>
              <a:t>Foundation for Testing Environments</a:t>
            </a:r>
            <a:endParaRPr sz="1620" b="1" u="sng">
              <a:latin typeface="Georgia"/>
              <a:ea typeface="Georgia"/>
              <a:cs typeface="Georgia"/>
              <a:sym typeface="Georgia"/>
            </a:endParaRPr>
          </a:p>
        </p:txBody>
      </p:sp>
      <p:pic>
        <p:nvPicPr>
          <p:cNvPr id="101" name="Google Shape;101;p17"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102" name="Google Shape;102;p17"/>
          <p:cNvSpPr txBox="1"/>
          <p:nvPr/>
        </p:nvSpPr>
        <p:spPr>
          <a:xfrm>
            <a:off x="1373200" y="-94900"/>
            <a:ext cx="344100" cy="3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300" b="1">
              <a:solidFill>
                <a:schemeClr val="dk1"/>
              </a:solidFill>
              <a:latin typeface="Georgia"/>
              <a:ea typeface="Georgia"/>
              <a:cs typeface="Georgia"/>
              <a:sym typeface="Georgia"/>
            </a:endParaRPr>
          </a:p>
        </p:txBody>
      </p:sp>
      <p:sp>
        <p:nvSpPr>
          <p:cNvPr id="103" name="Google Shape;103;p17"/>
          <p:cNvSpPr txBox="1"/>
          <p:nvPr/>
        </p:nvSpPr>
        <p:spPr>
          <a:xfrm>
            <a:off x="128550" y="1023375"/>
            <a:ext cx="4854300" cy="3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latin typeface="Georgia"/>
                <a:ea typeface="Georgia"/>
                <a:cs typeface="Georgia"/>
                <a:sym typeface="Georgia"/>
              </a:rPr>
              <a:t>NOS</a:t>
            </a:r>
            <a:r>
              <a:rPr lang="en" sz="1520" b="1" baseline="30000">
                <a:solidFill>
                  <a:schemeClr val="dk1"/>
                </a:solidFill>
                <a:latin typeface="Georgia"/>
                <a:ea typeface="Georgia"/>
                <a:cs typeface="Georgia"/>
                <a:sym typeface="Georgia"/>
              </a:rPr>
              <a:t>3  </a:t>
            </a:r>
            <a:r>
              <a:rPr lang="en" sz="1500" b="1">
                <a:solidFill>
                  <a:schemeClr val="dk1"/>
                </a:solidFill>
                <a:latin typeface="Georgia"/>
                <a:ea typeface="Georgia"/>
                <a:cs typeface="Georgia"/>
                <a:sym typeface="Georgia"/>
              </a:rPr>
              <a:t>Framework:</a:t>
            </a:r>
            <a:br>
              <a:rPr lang="en" sz="1500" b="1">
                <a:solidFill>
                  <a:schemeClr val="dk1"/>
                </a:solidFill>
                <a:latin typeface="Georgia"/>
                <a:ea typeface="Georgia"/>
                <a:cs typeface="Georgia"/>
                <a:sym typeface="Georgia"/>
              </a:rPr>
            </a:br>
            <a:endParaRPr sz="1500" b="1">
              <a:solidFill>
                <a:schemeClr val="dk1"/>
              </a:solidFill>
              <a:latin typeface="Georgia"/>
              <a:ea typeface="Georgia"/>
              <a:cs typeface="Georgia"/>
              <a:sym typeface="Georgia"/>
            </a:endParaRPr>
          </a:p>
          <a:p>
            <a:pPr marL="457200" lvl="0" indent="-323850" algn="l" rtl="0">
              <a:spcBef>
                <a:spcPts val="0"/>
              </a:spcBef>
              <a:spcAft>
                <a:spcPts val="0"/>
              </a:spcAft>
              <a:buClr>
                <a:schemeClr val="dk1"/>
              </a:buClr>
              <a:buSzPts val="1500"/>
              <a:buFont typeface="Georgia"/>
              <a:buChar char="●"/>
            </a:pPr>
            <a:r>
              <a:rPr lang="en" sz="1500">
                <a:solidFill>
                  <a:schemeClr val="dk1"/>
                </a:solidFill>
                <a:latin typeface="Georgia"/>
                <a:ea typeface="Georgia"/>
                <a:cs typeface="Georgia"/>
                <a:sym typeface="Georgia"/>
              </a:rPr>
              <a:t>Open-source codebase for the testing and development of small satellite missions</a:t>
            </a:r>
            <a:br>
              <a:rPr lang="en" sz="1500" b="1">
                <a:solidFill>
                  <a:schemeClr val="dk1"/>
                </a:solidFill>
                <a:latin typeface="Georgia"/>
                <a:ea typeface="Georgia"/>
                <a:cs typeface="Georgia"/>
                <a:sym typeface="Georgia"/>
              </a:rPr>
            </a:br>
            <a:endParaRPr sz="1500" b="1">
              <a:solidFill>
                <a:schemeClr val="dk1"/>
              </a:solidFill>
              <a:latin typeface="Georgia"/>
              <a:ea typeface="Georgia"/>
              <a:cs typeface="Georgia"/>
              <a:sym typeface="Georgia"/>
            </a:endParaRPr>
          </a:p>
          <a:p>
            <a:pPr marL="457200" lvl="0" indent="-323850" algn="l" rtl="0">
              <a:spcBef>
                <a:spcPts val="0"/>
              </a:spcBef>
              <a:spcAft>
                <a:spcPts val="0"/>
              </a:spcAft>
              <a:buClr>
                <a:schemeClr val="dk1"/>
              </a:buClr>
              <a:buSzPts val="1500"/>
              <a:buFont typeface="Georgia"/>
              <a:buChar char="●"/>
            </a:pPr>
            <a:r>
              <a:rPr lang="en" sz="1500">
                <a:solidFill>
                  <a:schemeClr val="dk1"/>
                </a:solidFill>
                <a:latin typeface="Georgia"/>
                <a:ea typeface="Georgia"/>
                <a:cs typeface="Georgia"/>
                <a:sym typeface="Georgia"/>
              </a:rPr>
              <a:t>Full STF-1 CubeSat flight software (test target: Electrical Power System - EPS - component)</a:t>
            </a:r>
            <a:endParaRPr sz="1500">
              <a:solidFill>
                <a:schemeClr val="dk1"/>
              </a:solidFill>
              <a:latin typeface="Georgia"/>
              <a:ea typeface="Georgia"/>
              <a:cs typeface="Georgia"/>
              <a:sym typeface="Georgia"/>
            </a:endParaRPr>
          </a:p>
          <a:p>
            <a:pPr marL="457200" lvl="0" indent="0" algn="l" rtl="0">
              <a:spcBef>
                <a:spcPts val="0"/>
              </a:spcBef>
              <a:spcAft>
                <a:spcPts val="0"/>
              </a:spcAft>
              <a:buNone/>
            </a:pPr>
            <a:endParaRPr sz="1500">
              <a:solidFill>
                <a:schemeClr val="dk1"/>
              </a:solidFill>
              <a:latin typeface="Georgia"/>
              <a:ea typeface="Georgia"/>
              <a:cs typeface="Georgia"/>
              <a:sym typeface="Georgia"/>
            </a:endParaRPr>
          </a:p>
          <a:p>
            <a:pPr marL="457200" lvl="0" indent="-323850" algn="l" rtl="0">
              <a:lnSpc>
                <a:spcPct val="100000"/>
              </a:lnSpc>
              <a:spcBef>
                <a:spcPts val="0"/>
              </a:spcBef>
              <a:spcAft>
                <a:spcPts val="0"/>
              </a:spcAft>
              <a:buClr>
                <a:schemeClr val="dk1"/>
              </a:buClr>
              <a:buSzPts val="1500"/>
              <a:buFont typeface="Georgia"/>
              <a:buChar char="●"/>
            </a:pPr>
            <a:r>
              <a:rPr lang="en" sz="1500">
                <a:solidFill>
                  <a:schemeClr val="dk1"/>
                </a:solidFill>
                <a:latin typeface="Georgia"/>
                <a:ea typeface="Georgia"/>
                <a:cs typeface="Georgia"/>
                <a:sym typeface="Georgia"/>
              </a:rPr>
              <a:t>Suite of simulation tools + full-system sim</a:t>
            </a:r>
            <a:endParaRPr sz="1500">
              <a:solidFill>
                <a:schemeClr val="dk1"/>
              </a:solidFill>
              <a:latin typeface="Georgia"/>
              <a:ea typeface="Georgia"/>
              <a:cs typeface="Georgia"/>
              <a:sym typeface="Georgia"/>
            </a:endParaRPr>
          </a:p>
          <a:p>
            <a:pPr marL="914400" lvl="0" indent="0" algn="l" rtl="0">
              <a:spcBef>
                <a:spcPts val="0"/>
              </a:spcBef>
              <a:spcAft>
                <a:spcPts val="0"/>
              </a:spcAft>
              <a:buNone/>
            </a:pPr>
            <a:endParaRPr sz="1500">
              <a:solidFill>
                <a:schemeClr val="dk1"/>
              </a:solidFill>
              <a:latin typeface="Georgia"/>
              <a:ea typeface="Georgia"/>
              <a:cs typeface="Georgia"/>
              <a:sym typeface="Georgia"/>
            </a:endParaRPr>
          </a:p>
          <a:p>
            <a:pPr marL="914400" lvl="0" indent="0" algn="l" rtl="0">
              <a:spcBef>
                <a:spcPts val="0"/>
              </a:spcBef>
              <a:spcAft>
                <a:spcPts val="0"/>
              </a:spcAft>
              <a:buNone/>
            </a:pPr>
            <a:endParaRPr sz="1500">
              <a:solidFill>
                <a:schemeClr val="dk1"/>
              </a:solidFill>
              <a:latin typeface="Georgia"/>
              <a:ea typeface="Georgia"/>
              <a:cs typeface="Georgia"/>
              <a:sym typeface="Georgia"/>
            </a:endParaRPr>
          </a:p>
          <a:p>
            <a:pPr marL="0" lvl="0" indent="0" algn="l" rtl="0">
              <a:spcBef>
                <a:spcPts val="0"/>
              </a:spcBef>
              <a:spcAft>
                <a:spcPts val="0"/>
              </a:spcAft>
              <a:buNone/>
            </a:pPr>
            <a:r>
              <a:rPr lang="en" sz="1500" b="1">
                <a:solidFill>
                  <a:schemeClr val="dk1"/>
                </a:solidFill>
                <a:latin typeface="Georgia"/>
                <a:ea typeface="Georgia"/>
                <a:cs typeface="Georgia"/>
                <a:sym typeface="Georgia"/>
              </a:rPr>
              <a:t>Configurability:</a:t>
            </a:r>
            <a:endParaRPr sz="1500" b="1">
              <a:solidFill>
                <a:schemeClr val="dk1"/>
              </a:solidFill>
              <a:latin typeface="Georgia"/>
              <a:ea typeface="Georgia"/>
              <a:cs typeface="Georgia"/>
              <a:sym typeface="Georgia"/>
            </a:endParaRPr>
          </a:p>
          <a:p>
            <a:pPr marL="0" lvl="0" indent="0" algn="l" rtl="0">
              <a:spcBef>
                <a:spcPts val="0"/>
              </a:spcBef>
              <a:spcAft>
                <a:spcPts val="0"/>
              </a:spcAft>
              <a:buNone/>
            </a:pPr>
            <a:endParaRPr sz="1500" b="1">
              <a:solidFill>
                <a:schemeClr val="dk1"/>
              </a:solidFill>
              <a:latin typeface="Georgia"/>
              <a:ea typeface="Georgia"/>
              <a:cs typeface="Georgia"/>
              <a:sym typeface="Georgia"/>
            </a:endParaRPr>
          </a:p>
          <a:p>
            <a:pPr marL="457200" lvl="0" indent="-323850" algn="l" rtl="0">
              <a:spcBef>
                <a:spcPts val="0"/>
              </a:spcBef>
              <a:spcAft>
                <a:spcPts val="0"/>
              </a:spcAft>
              <a:buClr>
                <a:schemeClr val="dk1"/>
              </a:buClr>
              <a:buSzPts val="1500"/>
              <a:buFont typeface="Georgia"/>
              <a:buChar char="●"/>
            </a:pPr>
            <a:r>
              <a:rPr lang="en" sz="1500">
                <a:solidFill>
                  <a:schemeClr val="dk1"/>
                </a:solidFill>
                <a:latin typeface="Georgia"/>
                <a:ea typeface="Georgia"/>
                <a:cs typeface="Georgia"/>
                <a:sym typeface="Georgia"/>
              </a:rPr>
              <a:t>Flexible toolchain allowed for inclusion/removal of simulation assets (e.g. components, orbital simulator - 42, GSW)</a:t>
            </a:r>
            <a:endParaRPr sz="1500">
              <a:solidFill>
                <a:schemeClr val="dk1"/>
              </a:solidFill>
              <a:latin typeface="Georgia"/>
              <a:ea typeface="Georgia"/>
              <a:cs typeface="Georgia"/>
              <a:sym typeface="Georgia"/>
            </a:endParaRPr>
          </a:p>
          <a:p>
            <a:pPr marL="0" lvl="0" indent="0" algn="l" rtl="0">
              <a:spcBef>
                <a:spcPts val="0"/>
              </a:spcBef>
              <a:spcAft>
                <a:spcPts val="0"/>
              </a:spcAft>
              <a:buNone/>
            </a:pPr>
            <a:endParaRPr sz="1600">
              <a:solidFill>
                <a:schemeClr val="dk1"/>
              </a:solidFill>
              <a:latin typeface="Georgia"/>
              <a:ea typeface="Georgia"/>
              <a:cs typeface="Georgia"/>
              <a:sym typeface="Georgia"/>
            </a:endParaRPr>
          </a:p>
          <a:p>
            <a:pPr marL="0" lvl="0" indent="0" algn="l" rtl="0">
              <a:spcBef>
                <a:spcPts val="0"/>
              </a:spcBef>
              <a:spcAft>
                <a:spcPts val="0"/>
              </a:spcAft>
              <a:buNone/>
            </a:pPr>
            <a:br>
              <a:rPr lang="en" sz="1600">
                <a:solidFill>
                  <a:schemeClr val="dk1"/>
                </a:solidFill>
                <a:latin typeface="Georgia"/>
                <a:ea typeface="Georgia"/>
                <a:cs typeface="Georgia"/>
                <a:sym typeface="Georgia"/>
              </a:rPr>
            </a:br>
            <a:endParaRPr sz="1600">
              <a:solidFill>
                <a:schemeClr val="dk1"/>
              </a:solidFill>
              <a:latin typeface="Georgia"/>
              <a:ea typeface="Georgia"/>
              <a:cs typeface="Georgia"/>
              <a:sym typeface="Georgia"/>
            </a:endParaRPr>
          </a:p>
          <a:p>
            <a:pPr marL="0" lvl="0" indent="0" algn="l" rtl="0">
              <a:lnSpc>
                <a:spcPct val="100000"/>
              </a:lnSpc>
              <a:spcBef>
                <a:spcPts val="0"/>
              </a:spcBef>
              <a:spcAft>
                <a:spcPts val="0"/>
              </a:spcAft>
              <a:buNone/>
            </a:pPr>
            <a:endParaRPr>
              <a:solidFill>
                <a:schemeClr val="dk1"/>
              </a:solidFill>
              <a:latin typeface="Georgia"/>
              <a:ea typeface="Georgia"/>
              <a:cs typeface="Georgia"/>
              <a:sym typeface="Georgia"/>
            </a:endParaRPr>
          </a:p>
          <a:p>
            <a:pPr marL="457200" lvl="0" indent="0" algn="l" rtl="0">
              <a:lnSpc>
                <a:spcPct val="115000"/>
              </a:lnSpc>
              <a:spcBef>
                <a:spcPts val="1200"/>
              </a:spcBef>
              <a:spcAft>
                <a:spcPts val="0"/>
              </a:spcAft>
              <a:buNone/>
            </a:pPr>
            <a:endParaRPr b="1">
              <a:solidFill>
                <a:schemeClr val="dk1"/>
              </a:solidFill>
              <a:latin typeface="Georgia"/>
              <a:ea typeface="Georgia"/>
              <a:cs typeface="Georgia"/>
              <a:sym typeface="Georgia"/>
            </a:endParaRPr>
          </a:p>
          <a:p>
            <a:pPr marL="457200" lvl="0" indent="0" algn="l" rtl="0">
              <a:lnSpc>
                <a:spcPct val="115000"/>
              </a:lnSpc>
              <a:spcBef>
                <a:spcPts val="1200"/>
              </a:spcBef>
              <a:spcAft>
                <a:spcPts val="0"/>
              </a:spcAft>
              <a:buNone/>
            </a:pPr>
            <a:endParaRPr>
              <a:solidFill>
                <a:schemeClr val="dk1"/>
              </a:solidFill>
              <a:latin typeface="Georgia"/>
              <a:ea typeface="Georgia"/>
              <a:cs typeface="Georgia"/>
              <a:sym typeface="Georgia"/>
            </a:endParaRPr>
          </a:p>
          <a:p>
            <a:pPr marL="0" lvl="0" indent="0" algn="l" rtl="0">
              <a:spcBef>
                <a:spcPts val="1200"/>
              </a:spcBef>
              <a:spcAft>
                <a:spcPts val="0"/>
              </a:spcAft>
              <a:buNone/>
            </a:pPr>
            <a:endParaRPr>
              <a:solidFill>
                <a:schemeClr val="dk2"/>
              </a:solidFill>
              <a:latin typeface="Georgia"/>
              <a:ea typeface="Georgia"/>
              <a:cs typeface="Georgia"/>
              <a:sym typeface="Georgia"/>
            </a:endParaRPr>
          </a:p>
        </p:txBody>
      </p:sp>
      <p:pic>
        <p:nvPicPr>
          <p:cNvPr id="104" name="Google Shape;104;p17" title="Screenshot 2025-07-23 at 2.24.33 PM.png"/>
          <p:cNvPicPr preferRelativeResize="0"/>
          <p:nvPr/>
        </p:nvPicPr>
        <p:blipFill>
          <a:blip r:embed="rId4">
            <a:alphaModFix/>
          </a:blip>
          <a:stretch>
            <a:fillRect/>
          </a:stretch>
        </p:blipFill>
        <p:spPr>
          <a:xfrm>
            <a:off x="5613926" y="1023375"/>
            <a:ext cx="2970475" cy="3049499"/>
          </a:xfrm>
          <a:prstGeom prst="rect">
            <a:avLst/>
          </a:prstGeom>
          <a:noFill/>
          <a:ln w="19050" cap="flat" cmpd="sng">
            <a:solidFill>
              <a:srgbClr val="EFEFEF"/>
            </a:solidFill>
            <a:prstDash val="solid"/>
            <a:round/>
            <a:headEnd type="none" w="sm" len="sm"/>
            <a:tailEnd type="none" w="sm" len="sm"/>
          </a:ln>
        </p:spPr>
      </p:pic>
      <p:sp>
        <p:nvSpPr>
          <p:cNvPr id="105" name="Google Shape;105;p17"/>
          <p:cNvSpPr txBox="1"/>
          <p:nvPr/>
        </p:nvSpPr>
        <p:spPr>
          <a:xfrm>
            <a:off x="5713313" y="4002650"/>
            <a:ext cx="2771700" cy="2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solidFill>
                  <a:schemeClr val="lt2"/>
                </a:solidFill>
              </a:rPr>
              <a:t>Igniter Configuration UI</a:t>
            </a:r>
            <a:endParaRPr sz="1000" i="1">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8"/>
          <p:cNvSpPr/>
          <p:nvPr/>
        </p:nvSpPr>
        <p:spPr>
          <a:xfrm>
            <a:off x="-40775" y="-54550"/>
            <a:ext cx="9188700" cy="5206200"/>
          </a:xfrm>
          <a:prstGeom prst="rect">
            <a:avLst/>
          </a:prstGeom>
          <a:solidFill>
            <a:srgbClr val="061A2F">
              <a:alpha val="5249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 name="Google Shape;111;p18"/>
          <p:cNvSpPr txBox="1">
            <a:spLocks noGrp="1"/>
          </p:cNvSpPr>
          <p:nvPr>
            <p:ph type="title"/>
          </p:nvPr>
        </p:nvSpPr>
        <p:spPr>
          <a:xfrm>
            <a:off x="1775775" y="1377200"/>
            <a:ext cx="5932200" cy="1951500"/>
          </a:xfrm>
          <a:prstGeom prst="rect">
            <a:avLst/>
          </a:prstGeom>
          <a:solidFill>
            <a:srgbClr val="E9E8E8">
              <a:alpha val="23130"/>
            </a:srgbClr>
          </a:solidFill>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5500" b="1">
                <a:solidFill>
                  <a:schemeClr val="lt1"/>
                </a:solidFill>
                <a:latin typeface="Georgia"/>
                <a:ea typeface="Georgia"/>
                <a:cs typeface="Georgia"/>
                <a:sym typeface="Georgia"/>
              </a:rPr>
              <a:t>Testing Environments</a:t>
            </a:r>
            <a:endParaRPr sz="5500" b="1" u="sng">
              <a:solidFill>
                <a:schemeClr val="lt1"/>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61A2F"/>
            </a:gs>
            <a:gs pos="100000">
              <a:srgbClr val="183F61"/>
            </a:gs>
          </a:gsLst>
          <a:lin ang="5400012" scaled="0"/>
        </a:gradFill>
        <a:effectLst/>
      </p:bgPr>
    </p:bg>
    <p:spTree>
      <p:nvGrpSpPr>
        <p:cNvPr id="1" name="Shape 115"/>
        <p:cNvGrpSpPr/>
        <p:nvPr/>
      </p:nvGrpSpPr>
      <p:grpSpPr>
        <a:xfrm>
          <a:off x="0" y="0"/>
          <a:ext cx="0" cy="0"/>
          <a:chOff x="0" y="0"/>
          <a:chExt cx="0" cy="0"/>
        </a:xfrm>
      </p:grpSpPr>
      <p:sp>
        <p:nvSpPr>
          <p:cNvPr id="116" name="Google Shape;116;p19"/>
          <p:cNvSpPr txBox="1"/>
          <p:nvPr/>
        </p:nvSpPr>
        <p:spPr>
          <a:xfrm>
            <a:off x="-3934412" y="7411325"/>
            <a:ext cx="3537900" cy="1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i="1">
                <a:solidFill>
                  <a:schemeClr val="lt1"/>
                </a:solidFill>
              </a:rPr>
              <a:t>Code Coverage Report</a:t>
            </a:r>
            <a:endParaRPr sz="800" i="1">
              <a:solidFill>
                <a:schemeClr val="lt1"/>
              </a:solidFill>
            </a:endParaRPr>
          </a:p>
        </p:txBody>
      </p:sp>
      <p:pic>
        <p:nvPicPr>
          <p:cNvPr id="117" name="Google Shape;117;p19" title="ENV1-Code-Coverage.png"/>
          <p:cNvPicPr preferRelativeResize="0"/>
          <p:nvPr/>
        </p:nvPicPr>
        <p:blipFill rotWithShape="1">
          <a:blip r:embed="rId3">
            <a:alphaModFix/>
          </a:blip>
          <a:srcRect l="5114"/>
          <a:stretch/>
        </p:blipFill>
        <p:spPr>
          <a:xfrm>
            <a:off x="5353813" y="2786800"/>
            <a:ext cx="3616977" cy="1764950"/>
          </a:xfrm>
          <a:prstGeom prst="rect">
            <a:avLst/>
          </a:prstGeom>
          <a:noFill/>
          <a:ln w="9525" cap="flat" cmpd="sng">
            <a:solidFill>
              <a:srgbClr val="EFEFEF"/>
            </a:solidFill>
            <a:prstDash val="solid"/>
            <a:round/>
            <a:headEnd type="none" w="sm" len="sm"/>
            <a:tailEnd type="none" w="sm" len="sm"/>
          </a:ln>
        </p:spPr>
      </p:pic>
      <p:pic>
        <p:nvPicPr>
          <p:cNvPr id="118" name="Google Shape;118;p19" title="ENV1-Terminal-Image.png"/>
          <p:cNvPicPr preferRelativeResize="0"/>
          <p:nvPr/>
        </p:nvPicPr>
        <p:blipFill rotWithShape="1">
          <a:blip r:embed="rId4">
            <a:alphaModFix/>
          </a:blip>
          <a:srcRect r="13329"/>
          <a:stretch/>
        </p:blipFill>
        <p:spPr>
          <a:xfrm>
            <a:off x="5353813" y="515025"/>
            <a:ext cx="3616975" cy="1764950"/>
          </a:xfrm>
          <a:prstGeom prst="rect">
            <a:avLst/>
          </a:prstGeom>
          <a:noFill/>
          <a:ln w="9525" cap="flat" cmpd="sng">
            <a:solidFill>
              <a:srgbClr val="EFEFEF"/>
            </a:solidFill>
            <a:prstDash val="solid"/>
            <a:round/>
            <a:headEnd type="none" w="sm" len="sm"/>
            <a:tailEnd type="none" w="sm" len="sm"/>
          </a:ln>
        </p:spPr>
      </p:pic>
      <p:sp>
        <p:nvSpPr>
          <p:cNvPr id="119" name="Google Shape;119;p19"/>
          <p:cNvSpPr txBox="1"/>
          <p:nvPr/>
        </p:nvSpPr>
        <p:spPr>
          <a:xfrm>
            <a:off x="5393350" y="2339650"/>
            <a:ext cx="3537900" cy="1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i="1">
                <a:solidFill>
                  <a:schemeClr val="lt1"/>
                </a:solidFill>
              </a:rPr>
              <a:t>Unit Test Terminal Output</a:t>
            </a:r>
            <a:endParaRPr sz="800" i="1">
              <a:solidFill>
                <a:schemeClr val="lt1"/>
              </a:solidFill>
            </a:endParaRPr>
          </a:p>
        </p:txBody>
      </p:sp>
      <p:sp>
        <p:nvSpPr>
          <p:cNvPr id="120" name="Google Shape;120;p19"/>
          <p:cNvSpPr/>
          <p:nvPr/>
        </p:nvSpPr>
        <p:spPr>
          <a:xfrm>
            <a:off x="0" y="0"/>
            <a:ext cx="51114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21" name="Google Shape;121;p19"/>
          <p:cNvSpPr txBox="1">
            <a:spLocks noGrp="1"/>
          </p:cNvSpPr>
          <p:nvPr>
            <p:ph type="title"/>
          </p:nvPr>
        </p:nvSpPr>
        <p:spPr>
          <a:xfrm>
            <a:off x="925350" y="172650"/>
            <a:ext cx="326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620" b="1" u="sng">
                <a:latin typeface="Georgia"/>
                <a:ea typeface="Georgia"/>
                <a:cs typeface="Georgia"/>
                <a:sym typeface="Georgia"/>
              </a:rPr>
              <a:t>Environment 1: Unit-Level Testing</a:t>
            </a:r>
            <a:endParaRPr sz="1620" b="1" u="sng">
              <a:latin typeface="Georgia"/>
              <a:ea typeface="Georgia"/>
              <a:cs typeface="Georgia"/>
              <a:sym typeface="Georgia"/>
            </a:endParaRPr>
          </a:p>
        </p:txBody>
      </p:sp>
      <p:pic>
        <p:nvPicPr>
          <p:cNvPr id="122" name="Google Shape;122;p19" title="NASA-Logo-Large.png"/>
          <p:cNvPicPr preferRelativeResize="0"/>
          <p:nvPr/>
        </p:nvPicPr>
        <p:blipFill>
          <a:blip r:embed="rId5">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123" name="Google Shape;123;p19"/>
          <p:cNvSpPr txBox="1"/>
          <p:nvPr/>
        </p:nvSpPr>
        <p:spPr>
          <a:xfrm>
            <a:off x="458400" y="1400950"/>
            <a:ext cx="4194600" cy="3314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Executes a </a:t>
            </a:r>
            <a:r>
              <a:rPr lang="en" sz="1600" b="1">
                <a:solidFill>
                  <a:schemeClr val="dk1"/>
                </a:solidFill>
                <a:latin typeface="Georgia"/>
                <a:ea typeface="Georgia"/>
                <a:cs typeface="Georgia"/>
                <a:sym typeface="Georgia"/>
              </a:rPr>
              <a:t>minimal</a:t>
            </a:r>
            <a:r>
              <a:rPr lang="en" sz="1600">
                <a:solidFill>
                  <a:schemeClr val="dk1"/>
                </a:solidFill>
                <a:latin typeface="Georgia"/>
                <a:ea typeface="Georgia"/>
                <a:cs typeface="Georgia"/>
                <a:sym typeface="Georgia"/>
              </a:rPr>
              <a:t> </a:t>
            </a:r>
            <a:r>
              <a:rPr lang="en" sz="1600" b="1">
                <a:solidFill>
                  <a:schemeClr val="dk1"/>
                </a:solidFill>
                <a:latin typeface="Georgia"/>
                <a:ea typeface="Georgia"/>
                <a:cs typeface="Georgia"/>
                <a:sym typeface="Georgia"/>
              </a:rPr>
              <a:t>portion of FSW</a:t>
            </a:r>
            <a:br>
              <a:rPr lang="en" sz="1600">
                <a:solidFill>
                  <a:schemeClr val="dk1"/>
                </a:solidFill>
                <a:latin typeface="Georgia"/>
                <a:ea typeface="Georgia"/>
                <a:cs typeface="Georgia"/>
                <a:sym typeface="Georgia"/>
              </a:rPr>
            </a:br>
            <a:endParaRPr sz="1600">
              <a:solidFill>
                <a:schemeClr val="dk1"/>
              </a:solidFill>
              <a:latin typeface="Georgia"/>
              <a:ea typeface="Georgia"/>
              <a:cs typeface="Georgia"/>
              <a:sym typeface="Georgia"/>
            </a:endParaRPr>
          </a:p>
          <a:p>
            <a:pPr marL="457200" lvl="0" indent="-330200" algn="l" rtl="0">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All external dependencies are mocked/stubbed out</a:t>
            </a:r>
            <a:br>
              <a:rPr lang="en" sz="1600">
                <a:solidFill>
                  <a:schemeClr val="dk1"/>
                </a:solidFill>
                <a:latin typeface="Georgia"/>
                <a:ea typeface="Georgia"/>
                <a:cs typeface="Georgia"/>
                <a:sym typeface="Georgia"/>
              </a:rPr>
            </a:br>
            <a:endParaRPr sz="1600">
              <a:solidFill>
                <a:schemeClr val="dk1"/>
              </a:solidFill>
              <a:latin typeface="Georgia"/>
              <a:ea typeface="Georgia"/>
              <a:cs typeface="Georgia"/>
              <a:sym typeface="Georgia"/>
            </a:endParaRPr>
          </a:p>
          <a:p>
            <a:pPr marL="457200" lvl="0" indent="-330200" algn="l" rtl="0">
              <a:spcBef>
                <a:spcPts val="0"/>
              </a:spcBef>
              <a:spcAft>
                <a:spcPts val="0"/>
              </a:spcAft>
              <a:buClr>
                <a:schemeClr val="dk1"/>
              </a:buClr>
              <a:buSzPts val="1600"/>
              <a:buFont typeface="Georgia"/>
              <a:buChar char="●"/>
            </a:pPr>
            <a:r>
              <a:rPr lang="en" sz="1600" b="1">
                <a:solidFill>
                  <a:schemeClr val="dk1"/>
                </a:solidFill>
                <a:latin typeface="Georgia"/>
                <a:ea typeface="Georgia"/>
                <a:cs typeface="Georgia"/>
                <a:sym typeface="Georgia"/>
              </a:rPr>
              <a:t>Open-loop only</a:t>
            </a:r>
            <a:r>
              <a:rPr lang="en" sz="1600">
                <a:solidFill>
                  <a:schemeClr val="dk1"/>
                </a:solidFill>
                <a:latin typeface="Georgia"/>
                <a:ea typeface="Georgia"/>
                <a:cs typeface="Georgia"/>
                <a:sym typeface="Georgia"/>
              </a:rPr>
              <a:t>; limited to static responses, no time-based, hardware behavior, or feedback driven interactions</a:t>
            </a:r>
            <a:endParaRPr sz="1600">
              <a:solidFill>
                <a:schemeClr val="dk1"/>
              </a:solidFill>
              <a:latin typeface="Georgia"/>
              <a:ea typeface="Georgia"/>
              <a:cs typeface="Georgia"/>
              <a:sym typeface="Georgia"/>
            </a:endParaRPr>
          </a:p>
        </p:txBody>
      </p:sp>
      <p:sp>
        <p:nvSpPr>
          <p:cNvPr id="124" name="Google Shape;124;p19"/>
          <p:cNvSpPr txBox="1"/>
          <p:nvPr/>
        </p:nvSpPr>
        <p:spPr>
          <a:xfrm>
            <a:off x="5393350" y="4579450"/>
            <a:ext cx="3537900" cy="1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i="1">
                <a:solidFill>
                  <a:schemeClr val="lt1"/>
                </a:solidFill>
              </a:rPr>
              <a:t>Code Coverage Report</a:t>
            </a:r>
            <a:endParaRPr sz="800" i="1">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61A2F"/>
            </a:gs>
            <a:gs pos="100000">
              <a:srgbClr val="0D2D49"/>
            </a:gs>
          </a:gsLst>
          <a:lin ang="5400012" scaled="0"/>
        </a:gradFill>
        <a:effectLst/>
      </p:bgPr>
    </p:bg>
    <p:spTree>
      <p:nvGrpSpPr>
        <p:cNvPr id="1" name="Shape 128"/>
        <p:cNvGrpSpPr/>
        <p:nvPr/>
      </p:nvGrpSpPr>
      <p:grpSpPr>
        <a:xfrm>
          <a:off x="0" y="0"/>
          <a:ext cx="0" cy="0"/>
          <a:chOff x="0" y="0"/>
          <a:chExt cx="0" cy="0"/>
        </a:xfrm>
      </p:grpSpPr>
      <p:sp>
        <p:nvSpPr>
          <p:cNvPr id="129" name="Google Shape;129;p20"/>
          <p:cNvSpPr/>
          <p:nvPr/>
        </p:nvSpPr>
        <p:spPr>
          <a:xfrm>
            <a:off x="0" y="0"/>
            <a:ext cx="51114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130" name="Google Shape;130;p20"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131" name="Google Shape;131;p20"/>
          <p:cNvSpPr txBox="1"/>
          <p:nvPr/>
        </p:nvSpPr>
        <p:spPr>
          <a:xfrm>
            <a:off x="837975" y="172650"/>
            <a:ext cx="3654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u="sng">
                <a:solidFill>
                  <a:schemeClr val="dk1"/>
                </a:solidFill>
                <a:latin typeface="Georgia"/>
                <a:ea typeface="Georgia"/>
                <a:cs typeface="Georgia"/>
                <a:sym typeface="Georgia"/>
              </a:rPr>
              <a:t>Environment 2: Component Model Wrapper</a:t>
            </a:r>
            <a:endParaRPr sz="1600" b="1" u="sng">
              <a:solidFill>
                <a:schemeClr val="dk1"/>
              </a:solidFill>
              <a:latin typeface="Georgia"/>
              <a:ea typeface="Georgia"/>
              <a:cs typeface="Georgia"/>
              <a:sym typeface="Georgia"/>
            </a:endParaRPr>
          </a:p>
        </p:txBody>
      </p:sp>
      <p:sp>
        <p:nvSpPr>
          <p:cNvPr id="132" name="Google Shape;132;p20"/>
          <p:cNvSpPr txBox="1"/>
          <p:nvPr/>
        </p:nvSpPr>
        <p:spPr>
          <a:xfrm>
            <a:off x="349500" y="1295875"/>
            <a:ext cx="4412400" cy="24351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Georgia"/>
              <a:buChar char="●"/>
            </a:pPr>
            <a:r>
              <a:rPr lang="en" sz="1300">
                <a:solidFill>
                  <a:schemeClr val="dk1"/>
                </a:solidFill>
                <a:latin typeface="Georgia"/>
                <a:ea typeface="Georgia"/>
                <a:cs typeface="Georgia"/>
                <a:sym typeface="Georgia"/>
              </a:rPr>
              <a:t>Isolates a component’s</a:t>
            </a:r>
            <a:r>
              <a:rPr lang="en" sz="1300" b="1">
                <a:solidFill>
                  <a:schemeClr val="dk1"/>
                </a:solidFill>
                <a:latin typeface="Georgia"/>
                <a:ea typeface="Georgia"/>
                <a:cs typeface="Georgia"/>
                <a:sym typeface="Georgia"/>
              </a:rPr>
              <a:t> simulation logic</a:t>
            </a:r>
            <a:r>
              <a:rPr lang="en" sz="1300">
                <a:solidFill>
                  <a:schemeClr val="dk1"/>
                </a:solidFill>
                <a:latin typeface="Georgia"/>
                <a:ea typeface="Georgia"/>
                <a:cs typeface="Georgia"/>
                <a:sym typeface="Georgia"/>
              </a:rPr>
              <a:t> in a standalone development environment — extracted from NOS</a:t>
            </a:r>
            <a:r>
              <a:rPr lang="en" sz="1420" baseline="30000">
                <a:solidFill>
                  <a:schemeClr val="dk1"/>
                </a:solidFill>
                <a:latin typeface="Georgia"/>
                <a:ea typeface="Georgia"/>
                <a:cs typeface="Georgia"/>
                <a:sym typeface="Georgia"/>
              </a:rPr>
              <a:t>3</a:t>
            </a:r>
            <a:br>
              <a:rPr lang="en" sz="1300">
                <a:latin typeface="Georgia"/>
                <a:ea typeface="Georgia"/>
                <a:cs typeface="Georgia"/>
                <a:sym typeface="Georgia"/>
              </a:rPr>
            </a:br>
            <a:endParaRPr sz="1300">
              <a:latin typeface="Georgia"/>
              <a:ea typeface="Georgia"/>
              <a:cs typeface="Georgia"/>
              <a:sym typeface="Georgia"/>
            </a:endParaRPr>
          </a:p>
          <a:p>
            <a:pPr marL="457200" lvl="0" indent="-311150" algn="l" rtl="0">
              <a:spcBef>
                <a:spcPts val="0"/>
              </a:spcBef>
              <a:spcAft>
                <a:spcPts val="0"/>
              </a:spcAft>
              <a:buSzPts val="1300"/>
              <a:buFont typeface="Georgia"/>
              <a:buChar char="●"/>
            </a:pPr>
            <a:r>
              <a:rPr lang="en" sz="1300">
                <a:solidFill>
                  <a:schemeClr val="dk1"/>
                </a:solidFill>
                <a:latin typeface="Georgia"/>
                <a:ea typeface="Georgia"/>
                <a:cs typeface="Georgia"/>
                <a:sym typeface="Georgia"/>
              </a:rPr>
              <a:t>Supports </a:t>
            </a:r>
            <a:r>
              <a:rPr lang="en" sz="1300" b="1">
                <a:solidFill>
                  <a:schemeClr val="dk1"/>
                </a:solidFill>
                <a:latin typeface="Georgia"/>
                <a:ea typeface="Georgia"/>
                <a:cs typeface="Georgia"/>
                <a:sym typeface="Georgia"/>
              </a:rPr>
              <a:t>closed-loop testing</a:t>
            </a:r>
            <a:r>
              <a:rPr lang="en" sz="1300">
                <a:solidFill>
                  <a:schemeClr val="dk1"/>
                </a:solidFill>
                <a:latin typeface="Georgia"/>
                <a:ea typeface="Georgia"/>
                <a:cs typeface="Georgia"/>
                <a:sym typeface="Georgia"/>
              </a:rPr>
              <a:t>; simulates how the component behaves </a:t>
            </a:r>
            <a:r>
              <a:rPr lang="en" sz="1300" b="1">
                <a:solidFill>
                  <a:schemeClr val="dk1"/>
                </a:solidFill>
                <a:latin typeface="Georgia"/>
                <a:ea typeface="Georgia"/>
                <a:cs typeface="Georgia"/>
                <a:sym typeface="Georgia"/>
              </a:rPr>
              <a:t>over time</a:t>
            </a:r>
            <a:r>
              <a:rPr lang="en" sz="1300">
                <a:solidFill>
                  <a:schemeClr val="dk1"/>
                </a:solidFill>
                <a:latin typeface="Georgia"/>
                <a:ea typeface="Georgia"/>
                <a:cs typeface="Georgia"/>
                <a:sym typeface="Georgia"/>
              </a:rPr>
              <a:t> in response to feedback — helping uncover issues that may not be evident in unit tests alone</a:t>
            </a:r>
            <a:br>
              <a:rPr lang="en" sz="1300">
                <a:solidFill>
                  <a:schemeClr val="dk1"/>
                </a:solidFill>
                <a:latin typeface="Georgia"/>
                <a:ea typeface="Georgia"/>
                <a:cs typeface="Georgia"/>
                <a:sym typeface="Georgia"/>
              </a:rPr>
            </a:br>
            <a:endParaRPr sz="1300">
              <a:solidFill>
                <a:schemeClr val="dk1"/>
              </a:solidFill>
              <a:latin typeface="Georgia"/>
              <a:ea typeface="Georgia"/>
              <a:cs typeface="Georgia"/>
              <a:sym typeface="Georgia"/>
            </a:endParaRPr>
          </a:p>
          <a:p>
            <a:pPr marL="457200" lvl="0" indent="-311150" algn="l" rtl="0">
              <a:spcBef>
                <a:spcPts val="0"/>
              </a:spcBef>
              <a:spcAft>
                <a:spcPts val="0"/>
              </a:spcAft>
              <a:buClr>
                <a:schemeClr val="dk1"/>
              </a:buClr>
              <a:buSzPts val="1300"/>
              <a:buFont typeface="Georgia"/>
              <a:buChar char="●"/>
            </a:pPr>
            <a:r>
              <a:rPr lang="en" sz="1300">
                <a:solidFill>
                  <a:schemeClr val="dk1"/>
                </a:solidFill>
                <a:latin typeface="Georgia"/>
                <a:ea typeface="Georgia"/>
                <a:cs typeface="Georgia"/>
                <a:sym typeface="Georgia"/>
              </a:rPr>
              <a:t>Uses predefined, static inputs </a:t>
            </a:r>
            <a:endParaRPr sz="1500">
              <a:latin typeface="Georgia"/>
              <a:ea typeface="Georgia"/>
              <a:cs typeface="Georgia"/>
              <a:sym typeface="Georgia"/>
            </a:endParaRPr>
          </a:p>
          <a:p>
            <a:pPr marL="457200" lvl="0" indent="0" algn="l" rtl="0">
              <a:spcBef>
                <a:spcPts val="0"/>
              </a:spcBef>
              <a:spcAft>
                <a:spcPts val="0"/>
              </a:spcAft>
              <a:buNone/>
            </a:pPr>
            <a:endParaRPr sz="1500">
              <a:latin typeface="Georgia"/>
              <a:ea typeface="Georgia"/>
              <a:cs typeface="Georgia"/>
              <a:sym typeface="Georgia"/>
            </a:endParaRPr>
          </a:p>
        </p:txBody>
      </p:sp>
      <p:sp>
        <p:nvSpPr>
          <p:cNvPr id="133" name="Google Shape;133;p20"/>
          <p:cNvSpPr txBox="1"/>
          <p:nvPr/>
        </p:nvSpPr>
        <p:spPr>
          <a:xfrm>
            <a:off x="5502970" y="4915331"/>
            <a:ext cx="3255222" cy="125318"/>
          </a:xfrm>
          <a:prstGeom prst="rect">
            <a:avLst/>
          </a:prstGeom>
          <a:noFill/>
          <a:ln>
            <a:noFill/>
          </a:ln>
        </p:spPr>
        <p:txBody>
          <a:bodyPr spcFirstLastPara="1" wrap="square" lIns="84125" tIns="84125" rIns="84125" bIns="84125" anchor="ctr" anchorCtr="0">
            <a:noAutofit/>
          </a:bodyPr>
          <a:lstStyle/>
          <a:p>
            <a:pPr marL="0" lvl="0" indent="0" algn="ctr" rtl="0">
              <a:spcBef>
                <a:spcPts val="0"/>
              </a:spcBef>
              <a:spcAft>
                <a:spcPts val="0"/>
              </a:spcAft>
              <a:buNone/>
            </a:pPr>
            <a:r>
              <a:rPr lang="en" sz="552" i="1">
                <a:solidFill>
                  <a:schemeClr val="lt1"/>
                </a:solidFill>
              </a:rPr>
              <a:t>Graph of Results (from output CSV)</a:t>
            </a:r>
            <a:endParaRPr sz="552" i="1">
              <a:solidFill>
                <a:schemeClr val="lt1"/>
              </a:solidFill>
            </a:endParaRPr>
          </a:p>
        </p:txBody>
      </p:sp>
      <p:pic>
        <p:nvPicPr>
          <p:cNvPr id="134" name="Google Shape;134;p20" title="Screenshot 2025-07-25 at 11.21.07 AM.png"/>
          <p:cNvPicPr preferRelativeResize="0"/>
          <p:nvPr/>
        </p:nvPicPr>
        <p:blipFill>
          <a:blip r:embed="rId4">
            <a:alphaModFix/>
          </a:blip>
          <a:stretch>
            <a:fillRect/>
          </a:stretch>
        </p:blipFill>
        <p:spPr>
          <a:xfrm>
            <a:off x="6840991" y="773899"/>
            <a:ext cx="579058" cy="1082974"/>
          </a:xfrm>
          <a:prstGeom prst="rect">
            <a:avLst/>
          </a:prstGeom>
          <a:noFill/>
          <a:ln w="17125" cap="flat" cmpd="sng">
            <a:solidFill>
              <a:srgbClr val="EFEFEF"/>
            </a:solidFill>
            <a:prstDash val="solid"/>
            <a:round/>
            <a:headEnd type="none" w="sm" len="sm"/>
            <a:tailEnd type="none" w="sm" len="sm"/>
          </a:ln>
        </p:spPr>
      </p:pic>
      <p:sp>
        <p:nvSpPr>
          <p:cNvPr id="135" name="Google Shape;135;p20"/>
          <p:cNvSpPr txBox="1"/>
          <p:nvPr/>
        </p:nvSpPr>
        <p:spPr>
          <a:xfrm>
            <a:off x="6575667" y="1887540"/>
            <a:ext cx="1109700" cy="122400"/>
          </a:xfrm>
          <a:prstGeom prst="rect">
            <a:avLst/>
          </a:prstGeom>
          <a:noFill/>
          <a:ln>
            <a:noFill/>
          </a:ln>
        </p:spPr>
        <p:txBody>
          <a:bodyPr spcFirstLastPara="1" wrap="square" lIns="82200" tIns="82200" rIns="82200" bIns="82200" anchor="ctr" anchorCtr="0">
            <a:noAutofit/>
          </a:bodyPr>
          <a:lstStyle/>
          <a:p>
            <a:pPr marL="0" lvl="0" indent="0" algn="ctr" rtl="0">
              <a:spcBef>
                <a:spcPts val="0"/>
              </a:spcBef>
              <a:spcAft>
                <a:spcPts val="0"/>
              </a:spcAft>
              <a:buNone/>
            </a:pPr>
            <a:r>
              <a:rPr lang="en" sz="539" i="1">
                <a:solidFill>
                  <a:schemeClr val="lt1"/>
                </a:solidFill>
              </a:rPr>
              <a:t>Solar Vector Input Snippet</a:t>
            </a:r>
            <a:endParaRPr sz="539" i="1">
              <a:solidFill>
                <a:schemeClr val="lt1"/>
              </a:solidFill>
            </a:endParaRPr>
          </a:p>
        </p:txBody>
      </p:sp>
      <p:cxnSp>
        <p:nvCxnSpPr>
          <p:cNvPr id="136" name="Google Shape;136;p20"/>
          <p:cNvCxnSpPr/>
          <p:nvPr/>
        </p:nvCxnSpPr>
        <p:spPr>
          <a:xfrm>
            <a:off x="7130513" y="2040625"/>
            <a:ext cx="0" cy="205500"/>
          </a:xfrm>
          <a:prstGeom prst="straightConnector1">
            <a:avLst/>
          </a:prstGeom>
          <a:noFill/>
          <a:ln w="9525" cap="flat" cmpd="sng">
            <a:solidFill>
              <a:schemeClr val="lt1"/>
            </a:solidFill>
            <a:prstDash val="solid"/>
            <a:round/>
            <a:headEnd type="none" w="med" len="med"/>
            <a:tailEnd type="triangle" w="med" len="med"/>
          </a:ln>
        </p:spPr>
      </p:cxnSp>
      <p:sp>
        <p:nvSpPr>
          <p:cNvPr id="137" name="Google Shape;137;p20"/>
          <p:cNvSpPr txBox="1"/>
          <p:nvPr/>
        </p:nvSpPr>
        <p:spPr>
          <a:xfrm>
            <a:off x="5567736" y="289650"/>
            <a:ext cx="3125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Test Process: (Static Input → Model → Output)</a:t>
            </a:r>
            <a:endParaRPr sz="1000" b="1">
              <a:solidFill>
                <a:schemeClr val="lt1"/>
              </a:solidFill>
            </a:endParaRPr>
          </a:p>
        </p:txBody>
      </p:sp>
      <p:pic>
        <p:nvPicPr>
          <p:cNvPr id="138" name="Google Shape;138;p20" title="Screenshot 2025-07-25 at 11.44.16 AM.png"/>
          <p:cNvPicPr preferRelativeResize="0"/>
          <p:nvPr/>
        </p:nvPicPr>
        <p:blipFill rotWithShape="1">
          <a:blip r:embed="rId5">
            <a:alphaModFix/>
          </a:blip>
          <a:srcRect t="2986" b="8132"/>
          <a:stretch/>
        </p:blipFill>
        <p:spPr>
          <a:xfrm>
            <a:off x="5746868" y="2293048"/>
            <a:ext cx="2767295" cy="736294"/>
          </a:xfrm>
          <a:prstGeom prst="rect">
            <a:avLst/>
          </a:prstGeom>
          <a:noFill/>
          <a:ln w="19050" cap="flat" cmpd="sng">
            <a:solidFill>
              <a:srgbClr val="EFEFEF"/>
            </a:solidFill>
            <a:prstDash val="solid"/>
            <a:round/>
            <a:headEnd type="none" w="sm" len="sm"/>
            <a:tailEnd type="none" w="sm" len="sm"/>
          </a:ln>
        </p:spPr>
      </p:pic>
      <p:sp>
        <p:nvSpPr>
          <p:cNvPr id="139" name="Google Shape;139;p20"/>
          <p:cNvSpPr txBox="1"/>
          <p:nvPr/>
        </p:nvSpPr>
        <p:spPr>
          <a:xfrm>
            <a:off x="6019599" y="3030052"/>
            <a:ext cx="2221928" cy="119356"/>
          </a:xfrm>
          <a:prstGeom prst="rect">
            <a:avLst/>
          </a:prstGeom>
          <a:noFill/>
          <a:ln>
            <a:noFill/>
          </a:ln>
        </p:spPr>
        <p:txBody>
          <a:bodyPr spcFirstLastPara="1" wrap="square" lIns="80175" tIns="80175" rIns="80175" bIns="80175" anchor="ctr" anchorCtr="0">
            <a:noAutofit/>
          </a:bodyPr>
          <a:lstStyle/>
          <a:p>
            <a:pPr marL="0" lvl="0" indent="0" algn="ctr" rtl="0">
              <a:spcBef>
                <a:spcPts val="0"/>
              </a:spcBef>
              <a:spcAft>
                <a:spcPts val="0"/>
              </a:spcAft>
              <a:buNone/>
            </a:pPr>
            <a:r>
              <a:rPr lang="en" sz="526" i="1">
                <a:solidFill>
                  <a:schemeClr val="lt1"/>
                </a:solidFill>
              </a:rPr>
              <a:t>Code Wrapper Snippet</a:t>
            </a:r>
            <a:endParaRPr sz="526" i="1">
              <a:solidFill>
                <a:schemeClr val="lt1"/>
              </a:solidFill>
            </a:endParaRPr>
          </a:p>
        </p:txBody>
      </p:sp>
      <p:pic>
        <p:nvPicPr>
          <p:cNvPr id="140" name="Google Shape;140;p20" title="ENV2-Switch7.png"/>
          <p:cNvPicPr preferRelativeResize="0"/>
          <p:nvPr/>
        </p:nvPicPr>
        <p:blipFill>
          <a:blip r:embed="rId6">
            <a:alphaModFix/>
          </a:blip>
          <a:stretch>
            <a:fillRect/>
          </a:stretch>
        </p:blipFill>
        <p:spPr>
          <a:xfrm>
            <a:off x="5746875" y="3519900"/>
            <a:ext cx="2767300" cy="1383625"/>
          </a:xfrm>
          <a:prstGeom prst="rect">
            <a:avLst/>
          </a:prstGeom>
          <a:noFill/>
          <a:ln w="19050" cap="flat" cmpd="sng">
            <a:solidFill>
              <a:srgbClr val="EFEFEF"/>
            </a:solidFill>
            <a:prstDash val="solid"/>
            <a:round/>
            <a:headEnd type="none" w="sm" len="sm"/>
            <a:tailEnd type="none" w="sm" len="sm"/>
          </a:ln>
        </p:spPr>
      </p:pic>
      <p:cxnSp>
        <p:nvCxnSpPr>
          <p:cNvPr id="141" name="Google Shape;141;p20"/>
          <p:cNvCxnSpPr/>
          <p:nvPr/>
        </p:nvCxnSpPr>
        <p:spPr>
          <a:xfrm>
            <a:off x="7130513" y="3231900"/>
            <a:ext cx="0" cy="205500"/>
          </a:xfrm>
          <a:prstGeom prst="straightConnector1">
            <a:avLst/>
          </a:prstGeom>
          <a:noFill/>
          <a:ln w="9525" cap="flat" cmpd="sng">
            <a:solidFill>
              <a:schemeClr val="lt1"/>
            </a:solidFill>
            <a:prstDash val="solid"/>
            <a:round/>
            <a:headEnd type="none" w="med" len="med"/>
            <a:tailEnd type="triangle" w="med" len="med"/>
          </a:ln>
        </p:spPr>
      </p:cxnSp>
      <p:sp>
        <p:nvSpPr>
          <p:cNvPr id="142" name="Google Shape;142;p20"/>
          <p:cNvSpPr txBox="1"/>
          <p:nvPr/>
        </p:nvSpPr>
        <p:spPr>
          <a:xfrm>
            <a:off x="382050" y="3811513"/>
            <a:ext cx="4347300" cy="80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Georgia"/>
                <a:ea typeface="Georgia"/>
                <a:cs typeface="Georgia"/>
                <a:sym typeface="Georgia"/>
              </a:rPr>
              <a:t>Note: My implementation only included the sim model, not yet driven by FSW. Without FSW, it's primarily useful for standalone modeling and behavior observation. Integrating FSW would enable full bug detection and realistic closed-loop testing.</a:t>
            </a:r>
            <a:endParaRPr sz="1000" i="1">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1A2F"/>
        </a:solidFill>
        <a:effectLst/>
      </p:bgPr>
    </p:bg>
    <p:spTree>
      <p:nvGrpSpPr>
        <p:cNvPr id="1" name="Shape 146"/>
        <p:cNvGrpSpPr/>
        <p:nvPr/>
      </p:nvGrpSpPr>
      <p:grpSpPr>
        <a:xfrm>
          <a:off x="0" y="0"/>
          <a:ext cx="0" cy="0"/>
          <a:chOff x="0" y="0"/>
          <a:chExt cx="0" cy="0"/>
        </a:xfrm>
      </p:grpSpPr>
      <p:sp>
        <p:nvSpPr>
          <p:cNvPr id="147" name="Google Shape;147;p21"/>
          <p:cNvSpPr/>
          <p:nvPr/>
        </p:nvSpPr>
        <p:spPr>
          <a:xfrm>
            <a:off x="0" y="0"/>
            <a:ext cx="51114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pic>
        <p:nvPicPr>
          <p:cNvPr id="148" name="Google Shape;148;p21" title="NASA-Logo-Large.png"/>
          <p:cNvPicPr preferRelativeResize="0"/>
          <p:nvPr/>
        </p:nvPicPr>
        <p:blipFill>
          <a:blip r:embed="rId3">
            <a:alphaModFix amt="91000"/>
          </a:blip>
          <a:stretch>
            <a:fillRect/>
          </a:stretch>
        </p:blipFill>
        <p:spPr>
          <a:xfrm>
            <a:off x="85000" y="172650"/>
            <a:ext cx="688750" cy="572701"/>
          </a:xfrm>
          <a:prstGeom prst="rect">
            <a:avLst/>
          </a:prstGeom>
          <a:noFill/>
          <a:ln>
            <a:noFill/>
          </a:ln>
          <a:effectLst>
            <a:outerShdw blurRad="57150" dist="19050" dir="5400000" algn="bl" rotWithShape="0">
              <a:srgbClr val="000000">
                <a:alpha val="50000"/>
              </a:srgbClr>
            </a:outerShdw>
          </a:effectLst>
        </p:spPr>
      </p:pic>
      <p:sp>
        <p:nvSpPr>
          <p:cNvPr id="149" name="Google Shape;149;p21"/>
          <p:cNvSpPr txBox="1">
            <a:spLocks noGrp="1"/>
          </p:cNvSpPr>
          <p:nvPr>
            <p:ph type="title"/>
          </p:nvPr>
        </p:nvSpPr>
        <p:spPr>
          <a:xfrm>
            <a:off x="773750" y="122375"/>
            <a:ext cx="421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620" b="1" u="sng">
                <a:latin typeface="Georgia"/>
                <a:ea typeface="Georgia"/>
                <a:cs typeface="Georgia"/>
                <a:sym typeface="Georgia"/>
              </a:rPr>
              <a:t>Environment 3: Component Wrapper with Environmental Dynamics</a:t>
            </a:r>
            <a:endParaRPr sz="1620" b="1" u="sng">
              <a:latin typeface="Georgia"/>
              <a:ea typeface="Georgia"/>
              <a:cs typeface="Georgia"/>
              <a:sym typeface="Georgia"/>
            </a:endParaRPr>
          </a:p>
          <a:p>
            <a:pPr marL="0" lvl="0" indent="0" algn="ctr" rtl="0">
              <a:spcBef>
                <a:spcPts val="0"/>
              </a:spcBef>
              <a:spcAft>
                <a:spcPts val="0"/>
              </a:spcAft>
              <a:buSzPts val="990"/>
              <a:buNone/>
            </a:pPr>
            <a:endParaRPr sz="1620" b="1" u="sng">
              <a:solidFill>
                <a:schemeClr val="lt1"/>
              </a:solidFill>
              <a:latin typeface="Georgia"/>
              <a:ea typeface="Georgia"/>
              <a:cs typeface="Georgia"/>
              <a:sym typeface="Georgia"/>
            </a:endParaRPr>
          </a:p>
        </p:txBody>
      </p:sp>
      <p:sp>
        <p:nvSpPr>
          <p:cNvPr id="150" name="Google Shape;150;p21"/>
          <p:cNvSpPr txBox="1"/>
          <p:nvPr/>
        </p:nvSpPr>
        <p:spPr>
          <a:xfrm>
            <a:off x="500100" y="1281400"/>
            <a:ext cx="3862200" cy="24012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Georgia"/>
              <a:buChar char="●"/>
            </a:pPr>
            <a:r>
              <a:rPr lang="en" sz="1600">
                <a:latin typeface="Georgia"/>
                <a:ea typeface="Georgia"/>
                <a:cs typeface="Georgia"/>
                <a:sym typeface="Georgia"/>
              </a:rPr>
              <a:t>Runs a component’s </a:t>
            </a:r>
            <a:r>
              <a:rPr lang="en" sz="1600" b="1">
                <a:latin typeface="Georgia"/>
                <a:ea typeface="Georgia"/>
                <a:cs typeface="Georgia"/>
                <a:sym typeface="Georgia"/>
              </a:rPr>
              <a:t>FSW</a:t>
            </a:r>
            <a:r>
              <a:rPr lang="en" sz="1600">
                <a:latin typeface="Georgia"/>
                <a:ea typeface="Georgia"/>
                <a:cs typeface="Georgia"/>
                <a:sym typeface="Georgia"/>
              </a:rPr>
              <a:t> while linked to a </a:t>
            </a:r>
            <a:r>
              <a:rPr lang="en" sz="1600" b="1">
                <a:latin typeface="Georgia"/>
                <a:ea typeface="Georgia"/>
                <a:cs typeface="Georgia"/>
                <a:sym typeface="Georgia"/>
              </a:rPr>
              <a:t>simulated model</a:t>
            </a:r>
            <a:br>
              <a:rPr lang="en" sz="1600">
                <a:latin typeface="Georgia"/>
                <a:ea typeface="Georgia"/>
                <a:cs typeface="Georgia"/>
                <a:sym typeface="Georgia"/>
              </a:rPr>
            </a:br>
            <a:endParaRPr sz="1600">
              <a:latin typeface="Georgia"/>
              <a:ea typeface="Georgia"/>
              <a:cs typeface="Georgia"/>
              <a:sym typeface="Georgia"/>
            </a:endParaRPr>
          </a:p>
          <a:p>
            <a:pPr marL="457200" lvl="0" indent="-330200" algn="l" rtl="0">
              <a:spcBef>
                <a:spcPts val="0"/>
              </a:spcBef>
              <a:spcAft>
                <a:spcPts val="0"/>
              </a:spcAft>
              <a:buSzPts val="1600"/>
              <a:buFont typeface="Georgia"/>
              <a:buChar char="●"/>
            </a:pPr>
            <a:r>
              <a:rPr lang="en" sz="1600">
                <a:latin typeface="Georgia"/>
                <a:ea typeface="Georgia"/>
                <a:cs typeface="Georgia"/>
                <a:sym typeface="Georgia"/>
              </a:rPr>
              <a:t>Uses </a:t>
            </a:r>
            <a:r>
              <a:rPr lang="en" sz="1600" b="1">
                <a:latin typeface="Georgia"/>
                <a:ea typeface="Georgia"/>
                <a:cs typeface="Georgia"/>
                <a:sym typeface="Georgia"/>
              </a:rPr>
              <a:t>42 </a:t>
            </a:r>
            <a:r>
              <a:rPr lang="en" sz="1600">
                <a:latin typeface="Georgia"/>
                <a:ea typeface="Georgia"/>
                <a:cs typeface="Georgia"/>
                <a:sym typeface="Georgia"/>
              </a:rPr>
              <a:t>in parallel to provide dynamic, time-based environmental inputs and conditions</a:t>
            </a:r>
            <a:br>
              <a:rPr lang="en" sz="1600">
                <a:latin typeface="Georgia"/>
                <a:ea typeface="Georgia"/>
                <a:cs typeface="Georgia"/>
                <a:sym typeface="Georgia"/>
              </a:rPr>
            </a:br>
            <a:endParaRPr sz="1600">
              <a:latin typeface="Georgia"/>
              <a:ea typeface="Georgia"/>
              <a:cs typeface="Georgia"/>
              <a:sym typeface="Georgia"/>
            </a:endParaRPr>
          </a:p>
          <a:p>
            <a:pPr marL="457200" lvl="0" indent="-330200" algn="l" rtl="0">
              <a:spcBef>
                <a:spcPts val="0"/>
              </a:spcBef>
              <a:spcAft>
                <a:spcPts val="0"/>
              </a:spcAft>
              <a:buSzPts val="1600"/>
              <a:buFont typeface="Georgia"/>
              <a:buChar char="●"/>
            </a:pPr>
            <a:r>
              <a:rPr lang="en" sz="1600">
                <a:latin typeface="Georgia"/>
                <a:ea typeface="Georgia"/>
                <a:cs typeface="Georgia"/>
                <a:sym typeface="Georgia"/>
              </a:rPr>
              <a:t>Still isolated to a single component </a:t>
            </a:r>
            <a:endParaRPr sz="1600">
              <a:latin typeface="Georgia"/>
              <a:ea typeface="Georgia"/>
              <a:cs typeface="Georgia"/>
              <a:sym typeface="Georgia"/>
            </a:endParaRPr>
          </a:p>
        </p:txBody>
      </p:sp>
      <p:pic>
        <p:nvPicPr>
          <p:cNvPr id="151" name="Google Shape;151;p21" title="Screenshot 2025-07-24 at 12.20.15 PM.png"/>
          <p:cNvPicPr preferRelativeResize="0"/>
          <p:nvPr/>
        </p:nvPicPr>
        <p:blipFill>
          <a:blip r:embed="rId4">
            <a:alphaModFix/>
          </a:blip>
          <a:stretch>
            <a:fillRect/>
          </a:stretch>
        </p:blipFill>
        <p:spPr>
          <a:xfrm>
            <a:off x="5264301" y="224350"/>
            <a:ext cx="1988800" cy="2042057"/>
          </a:xfrm>
          <a:prstGeom prst="rect">
            <a:avLst/>
          </a:prstGeom>
          <a:noFill/>
          <a:ln w="19050" cap="flat" cmpd="sng">
            <a:solidFill>
              <a:srgbClr val="EFEFEF"/>
            </a:solidFill>
            <a:prstDash val="solid"/>
            <a:round/>
            <a:headEnd type="none" w="sm" len="sm"/>
            <a:tailEnd type="none" w="sm" len="sm"/>
          </a:ln>
        </p:spPr>
      </p:pic>
      <p:pic>
        <p:nvPicPr>
          <p:cNvPr id="152" name="Google Shape;152;p21" title="Screenshot 2025-07-24 at 12.21.27 PM.png"/>
          <p:cNvPicPr preferRelativeResize="0"/>
          <p:nvPr/>
        </p:nvPicPr>
        <p:blipFill>
          <a:blip r:embed="rId5">
            <a:alphaModFix/>
          </a:blip>
          <a:stretch>
            <a:fillRect/>
          </a:stretch>
        </p:blipFill>
        <p:spPr>
          <a:xfrm>
            <a:off x="7406000" y="889925"/>
            <a:ext cx="1639650" cy="1048900"/>
          </a:xfrm>
          <a:prstGeom prst="rect">
            <a:avLst/>
          </a:prstGeom>
          <a:noFill/>
          <a:ln w="19050" cap="flat" cmpd="sng">
            <a:solidFill>
              <a:srgbClr val="EFEFEF"/>
            </a:solidFill>
            <a:prstDash val="solid"/>
            <a:round/>
            <a:headEnd type="none" w="sm" len="sm"/>
            <a:tailEnd type="none" w="sm" len="sm"/>
          </a:ln>
        </p:spPr>
      </p:pic>
      <p:pic>
        <p:nvPicPr>
          <p:cNvPr id="153" name="Google Shape;153;p21" title="Screenshot 2025-07-24 at 12.22.08 PM.png"/>
          <p:cNvPicPr preferRelativeResize="0"/>
          <p:nvPr/>
        </p:nvPicPr>
        <p:blipFill>
          <a:blip r:embed="rId6">
            <a:alphaModFix/>
          </a:blip>
          <a:stretch>
            <a:fillRect/>
          </a:stretch>
        </p:blipFill>
        <p:spPr>
          <a:xfrm>
            <a:off x="5683800" y="2690800"/>
            <a:ext cx="2923976" cy="2118326"/>
          </a:xfrm>
          <a:prstGeom prst="rect">
            <a:avLst/>
          </a:prstGeom>
          <a:noFill/>
          <a:ln w="19050" cap="flat" cmpd="sng">
            <a:solidFill>
              <a:srgbClr val="EFEFEF"/>
            </a:solidFill>
            <a:prstDash val="solid"/>
            <a:round/>
            <a:headEnd type="none" w="sm" len="sm"/>
            <a:tailEnd type="none" w="sm" len="sm"/>
          </a:ln>
        </p:spPr>
      </p:pic>
      <p:sp>
        <p:nvSpPr>
          <p:cNvPr id="154" name="Google Shape;154;p21"/>
          <p:cNvSpPr txBox="1"/>
          <p:nvPr/>
        </p:nvSpPr>
        <p:spPr>
          <a:xfrm>
            <a:off x="5660800" y="2295400"/>
            <a:ext cx="1195800" cy="12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i="1">
                <a:solidFill>
                  <a:schemeClr val="lt1"/>
                </a:solidFill>
              </a:rPr>
              <a:t>42 Cam</a:t>
            </a:r>
            <a:endParaRPr sz="800" i="1">
              <a:solidFill>
                <a:schemeClr val="lt1"/>
              </a:solidFill>
            </a:endParaRPr>
          </a:p>
        </p:txBody>
      </p:sp>
      <p:sp>
        <p:nvSpPr>
          <p:cNvPr id="155" name="Google Shape;155;p21"/>
          <p:cNvSpPr txBox="1"/>
          <p:nvPr/>
        </p:nvSpPr>
        <p:spPr>
          <a:xfrm>
            <a:off x="7889075" y="1971325"/>
            <a:ext cx="673500" cy="14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i="1">
                <a:solidFill>
                  <a:schemeClr val="lt1"/>
                </a:solidFill>
              </a:rPr>
              <a:t>42 Map</a:t>
            </a:r>
            <a:endParaRPr sz="800" i="1">
              <a:solidFill>
                <a:schemeClr val="lt1"/>
              </a:solidFill>
            </a:endParaRPr>
          </a:p>
        </p:txBody>
      </p:sp>
      <p:sp>
        <p:nvSpPr>
          <p:cNvPr id="156" name="Google Shape;156;p21"/>
          <p:cNvSpPr txBox="1"/>
          <p:nvPr/>
        </p:nvSpPr>
        <p:spPr>
          <a:xfrm>
            <a:off x="6410790" y="4849400"/>
            <a:ext cx="1470000" cy="12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i="1">
                <a:solidFill>
                  <a:schemeClr val="lt1"/>
                </a:solidFill>
              </a:rPr>
              <a:t>EPS Simulator Terminal</a:t>
            </a:r>
            <a:endParaRPr sz="800" i="1">
              <a:solidFill>
                <a:schemeClr val="lt1"/>
              </a:solidFill>
            </a:endParaRPr>
          </a:p>
        </p:txBody>
      </p:sp>
      <p:sp>
        <p:nvSpPr>
          <p:cNvPr id="157" name="Google Shape;157;p21"/>
          <p:cNvSpPr txBox="1"/>
          <p:nvPr/>
        </p:nvSpPr>
        <p:spPr>
          <a:xfrm>
            <a:off x="401250" y="3843725"/>
            <a:ext cx="4308900" cy="64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Georgia"/>
                <a:ea typeface="Georgia"/>
                <a:cs typeface="Georgia"/>
                <a:sym typeface="Georgia"/>
              </a:rPr>
              <a:t>Note: My setup used NOS³ to configure the environment, but similar results can be achieved by extending Environment 2 to include 42 support </a:t>
            </a:r>
            <a:endParaRPr sz="1000" i="1">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1164</Words>
  <Application>Microsoft Macintosh PowerPoint</Application>
  <PresentationFormat>On-screen Show (16:9)</PresentationFormat>
  <Paragraphs>181</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Georgia</vt:lpstr>
      <vt:lpstr>Simple Light</vt:lpstr>
      <vt:lpstr>PowerPoint Presentation</vt:lpstr>
      <vt:lpstr>Background</vt:lpstr>
      <vt:lpstr>Motivation</vt:lpstr>
      <vt:lpstr>Project Outline</vt:lpstr>
      <vt:lpstr>NOS3: Foundation for Testing Environments</vt:lpstr>
      <vt:lpstr>Testing Environments</vt:lpstr>
      <vt:lpstr>Environment 1: Unit-Level Testing</vt:lpstr>
      <vt:lpstr>PowerPoint Presentation</vt:lpstr>
      <vt:lpstr>Environment 3: Component Wrapper with Environmental Dynamics </vt:lpstr>
      <vt:lpstr>PowerPoint Presentation</vt:lpstr>
      <vt:lpstr>PowerPoint Presentation</vt:lpstr>
      <vt:lpstr>PowerPoint Presentation</vt:lpstr>
      <vt:lpstr>Off-Nominal Testing</vt:lpstr>
      <vt:lpstr>Test Scenario Examples</vt:lpstr>
      <vt:lpstr>PowerPoint Presentation</vt:lpstr>
      <vt:lpstr>Environment 1 Findings: </vt:lpstr>
      <vt:lpstr>Environment 2 Findings: </vt:lpstr>
      <vt:lpstr>Environment 3 Findings: </vt:lpstr>
      <vt:lpstr>Environment 4 Findings: </vt:lpstr>
      <vt:lpstr>PowerPoint Presentation</vt:lpstr>
      <vt:lpstr>ATLAS:</vt:lpstr>
      <vt:lpstr>PowerPoint Presentation</vt:lpstr>
      <vt:lpstr>PowerPoint Presentation</vt:lpstr>
      <vt:lpstr>Main Takeaways:</vt:lpstr>
      <vt:lpstr>Personal Takeaways:</vt:lpstr>
      <vt:lpstr>Acknowledgements:</vt:lpstr>
      <vt:lpstr>Questions?</vt:lpstr>
      <vt:lpstr>Supplemental Information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Mundreanu, Christian L.</cp:lastModifiedBy>
  <cp:revision>1</cp:revision>
  <dcterms:modified xsi:type="dcterms:W3CDTF">2025-07-30T11:24:33Z</dcterms:modified>
</cp:coreProperties>
</file>